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5122525" cy="10693400"/>
  <p:notesSz cx="6735763" cy="9869488"/>
  <p:defaultTextStyle>
    <a:defPPr>
      <a:defRPr lang="zh-TW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4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DDDD"/>
    <a:srgbClr val="FFE6CD"/>
    <a:srgbClr val="FFDCB9"/>
    <a:srgbClr val="FFCC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0" autoAdjust="0"/>
  </p:normalViewPr>
  <p:slideViewPr>
    <p:cSldViewPr>
      <p:cViewPr>
        <p:scale>
          <a:sx n="66" d="100"/>
          <a:sy n="66" d="100"/>
        </p:scale>
        <p:origin x="27" y="-627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188"/>
          </a:xfrm>
          <a:prstGeom prst="rect">
            <a:avLst/>
          </a:prstGeom>
        </p:spPr>
        <p:txBody>
          <a:bodyPr vert="horz" lIns="90772" tIns="45386" rIns="90772" bIns="45386" rtlCol="0"/>
          <a:lstStyle>
            <a:lvl1pPr algn="r">
              <a:defRPr sz="1200"/>
            </a:lvl1pPr>
          </a:lstStyle>
          <a:p>
            <a:fld id="{4373FE99-30E1-4A88-9822-8C1D9CFD4DB8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233488"/>
            <a:ext cx="47069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72" tIns="45386" rIns="90772" bIns="4538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0772" tIns="45386" rIns="90772" bIns="45386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15375" y="9374301"/>
            <a:ext cx="2918830" cy="495187"/>
          </a:xfrm>
          <a:prstGeom prst="rect">
            <a:avLst/>
          </a:prstGeom>
        </p:spPr>
        <p:txBody>
          <a:bodyPr vert="horz" lIns="90772" tIns="45386" rIns="90772" bIns="45386" rtlCol="0" anchor="b"/>
          <a:lstStyle>
            <a:lvl1pPr algn="r">
              <a:defRPr sz="1200"/>
            </a:lvl1pPr>
          </a:lstStyle>
          <a:p>
            <a:fld id="{266782B8-4CBF-4356-B0FE-5B0D8814FE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840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201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363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671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619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5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1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621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873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567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009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373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020F-488F-475B-8DD0-927B79906920}" type="datetimeFigureOut">
              <a:rPr lang="zh-TW" altLang="en-US" smtClean="0"/>
              <a:t>2025/8/5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3C16-DEEC-4909-9566-01DC5B690D9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451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接點 1">
            <a:extLst>
              <a:ext uri="{FF2B5EF4-FFF2-40B4-BE49-F238E27FC236}">
                <a16:creationId xmlns:a16="http://schemas.microsoft.com/office/drawing/2014/main" id="{10851851-8DB0-4D09-B6BE-8D1544037095}"/>
              </a:ext>
            </a:extLst>
          </p:cNvPr>
          <p:cNvCxnSpPr>
            <a:cxnSpLocks/>
          </p:cNvCxnSpPr>
          <p:nvPr/>
        </p:nvCxnSpPr>
        <p:spPr>
          <a:xfrm flipV="1">
            <a:off x="11377686" y="3664230"/>
            <a:ext cx="0" cy="3673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0BB303EE-E955-4266-9709-0FA6D44BFFA4}"/>
              </a:ext>
            </a:extLst>
          </p:cNvPr>
          <p:cNvCxnSpPr>
            <a:cxnSpLocks/>
          </p:cNvCxnSpPr>
          <p:nvPr/>
        </p:nvCxnSpPr>
        <p:spPr>
          <a:xfrm flipV="1">
            <a:off x="3690190" y="3674339"/>
            <a:ext cx="0" cy="121000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接點: 肘形 3">
            <a:extLst>
              <a:ext uri="{FF2B5EF4-FFF2-40B4-BE49-F238E27FC236}">
                <a16:creationId xmlns:a16="http://schemas.microsoft.com/office/drawing/2014/main" id="{F3B61EC2-EBD8-4257-8417-6322C610D2D3}"/>
              </a:ext>
            </a:extLst>
          </p:cNvPr>
          <p:cNvCxnSpPr>
            <a:cxnSpLocks/>
            <a:stCxn id="21" idx="2"/>
            <a:endCxn id="22" idx="2"/>
          </p:cNvCxnSpPr>
          <p:nvPr/>
        </p:nvCxnSpPr>
        <p:spPr>
          <a:xfrm rot="5400000" flipH="1" flipV="1">
            <a:off x="6238199" y="7456391"/>
            <a:ext cx="1296862" cy="2723984"/>
          </a:xfrm>
          <a:prstGeom prst="bentConnector3">
            <a:avLst>
              <a:gd name="adj1" fmla="val -55374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CB9AAFFC-6439-4777-B196-9B68E2162AE4}"/>
              </a:ext>
            </a:extLst>
          </p:cNvPr>
          <p:cNvCxnSpPr/>
          <p:nvPr/>
        </p:nvCxnSpPr>
        <p:spPr>
          <a:xfrm flipV="1">
            <a:off x="3690190" y="2524772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7A4C8C80-228A-4DF3-AF24-B754516EC47A}"/>
              </a:ext>
            </a:extLst>
          </p:cNvPr>
          <p:cNvCxnSpPr/>
          <p:nvPr/>
        </p:nvCxnSpPr>
        <p:spPr>
          <a:xfrm flipV="1">
            <a:off x="6097383" y="2524202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C5DA600D-A3EC-4E6D-8774-73200B82B464}"/>
              </a:ext>
            </a:extLst>
          </p:cNvPr>
          <p:cNvCxnSpPr/>
          <p:nvPr/>
        </p:nvCxnSpPr>
        <p:spPr>
          <a:xfrm flipV="1">
            <a:off x="8620841" y="2512034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C9244706-D840-4395-8D4D-B6750C088FDC}"/>
              </a:ext>
            </a:extLst>
          </p:cNvPr>
          <p:cNvCxnSpPr/>
          <p:nvPr/>
        </p:nvCxnSpPr>
        <p:spPr>
          <a:xfrm flipV="1">
            <a:off x="11263075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89EBF432-169B-46E4-9D27-86F0B67397C9}"/>
              </a:ext>
            </a:extLst>
          </p:cNvPr>
          <p:cNvCxnSpPr/>
          <p:nvPr/>
        </p:nvCxnSpPr>
        <p:spPr>
          <a:xfrm flipV="1">
            <a:off x="13861962" y="2538388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2210EB24-0B9B-4111-A89B-A42625E57EB0}"/>
              </a:ext>
            </a:extLst>
          </p:cNvPr>
          <p:cNvCxnSpPr>
            <a:cxnSpLocks/>
          </p:cNvCxnSpPr>
          <p:nvPr/>
        </p:nvCxnSpPr>
        <p:spPr>
          <a:xfrm flipV="1">
            <a:off x="7555478" y="1962324"/>
            <a:ext cx="5786" cy="576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76AE8222-B49D-411A-9C3E-2FC9946513D4}"/>
              </a:ext>
            </a:extLst>
          </p:cNvPr>
          <p:cNvCxnSpPr>
            <a:cxnSpLocks/>
          </p:cNvCxnSpPr>
          <p:nvPr/>
        </p:nvCxnSpPr>
        <p:spPr>
          <a:xfrm>
            <a:off x="3690190" y="2518460"/>
            <a:ext cx="10171772" cy="57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7294DA30-8D9E-4B01-86CD-F972905E39E8}"/>
              </a:ext>
            </a:extLst>
          </p:cNvPr>
          <p:cNvCxnSpPr/>
          <p:nvPr/>
        </p:nvCxnSpPr>
        <p:spPr>
          <a:xfrm>
            <a:off x="9678862" y="4050556"/>
            <a:ext cx="277894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C38CF93-0735-47AC-98E4-DC525192A600}"/>
              </a:ext>
            </a:extLst>
          </p:cNvPr>
          <p:cNvCxnSpPr/>
          <p:nvPr/>
        </p:nvCxnSpPr>
        <p:spPr>
          <a:xfrm flipV="1">
            <a:off x="9683512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>
            <a:extLst>
              <a:ext uri="{FF2B5EF4-FFF2-40B4-BE49-F238E27FC236}">
                <a16:creationId xmlns:a16="http://schemas.microsoft.com/office/drawing/2014/main" id="{B26B27B1-8ADD-4DCA-840B-DE7BE7924D32}"/>
              </a:ext>
            </a:extLst>
          </p:cNvPr>
          <p:cNvCxnSpPr/>
          <p:nvPr/>
        </p:nvCxnSpPr>
        <p:spPr>
          <a:xfrm flipV="1">
            <a:off x="12447387" y="4050556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113CF7B7-63DD-4A92-93D0-74AF1C248719}"/>
              </a:ext>
            </a:extLst>
          </p:cNvPr>
          <p:cNvCxnSpPr/>
          <p:nvPr/>
        </p:nvCxnSpPr>
        <p:spPr>
          <a:xfrm flipV="1">
            <a:off x="11057021" y="4055852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2BF87D9A-F1C6-4E8F-81A5-FC92AF6D6E84}"/>
              </a:ext>
            </a:extLst>
          </p:cNvPr>
          <p:cNvCxnSpPr>
            <a:cxnSpLocks/>
          </p:cNvCxnSpPr>
          <p:nvPr/>
        </p:nvCxnSpPr>
        <p:spPr>
          <a:xfrm flipH="1" flipV="1">
            <a:off x="13861962" y="3709613"/>
            <a:ext cx="23700" cy="22851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46A18227-F61D-4317-9505-C107F3528872}"/>
              </a:ext>
            </a:extLst>
          </p:cNvPr>
          <p:cNvGraphicFramePr>
            <a:graphicFrameLocks noGrp="1"/>
          </p:cNvGraphicFramePr>
          <p:nvPr/>
        </p:nvGraphicFramePr>
        <p:xfrm>
          <a:off x="216446" y="5593863"/>
          <a:ext cx="1650835" cy="435112"/>
        </p:xfrm>
        <a:graphic>
          <a:graphicData uri="http://schemas.openxmlformats.org/drawingml/2006/table">
            <a:tbl>
              <a:tblPr firstRow="1" bandRow="1"/>
              <a:tblGrid>
                <a:gridCol w="1650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6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踏溯台南（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Tainan strolls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id="{52AB3D28-6940-4108-86D6-03D8805B1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902331"/>
              </p:ext>
            </p:extLst>
          </p:nvPr>
        </p:nvGraphicFramePr>
        <p:xfrm>
          <a:off x="2050456" y="5593864"/>
          <a:ext cx="1981957" cy="2251786"/>
        </p:xfrm>
        <a:graphic>
          <a:graphicData uri="http://schemas.openxmlformats.org/drawingml/2006/table">
            <a:tbl>
              <a:tblPr firstRow="1" bandRow="1"/>
              <a:tblGrid>
                <a:gridCol w="1981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語文課程（</a:t>
                      </a:r>
                      <a:r>
                        <a:rPr lang="en-US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zh-TW" altLang="en-US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Language Courses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66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大學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國文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/>
                        <a:t>College Chinese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外國語言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Foreign Language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一上（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）</a:t>
                      </a:r>
                      <a:endParaRPr lang="en-US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一下（</a:t>
                      </a: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99832" marR="99832" marT="49916" marB="49916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65142A38-554B-4F66-8EF0-3D2745FFF696}"/>
              </a:ext>
            </a:extLst>
          </p:cNvPr>
          <p:cNvGraphicFramePr>
            <a:graphicFrameLocks noGrp="1"/>
          </p:cNvGraphicFramePr>
          <p:nvPr/>
        </p:nvGraphicFramePr>
        <p:xfrm>
          <a:off x="4210696" y="5593863"/>
          <a:ext cx="2627884" cy="3872951"/>
        </p:xfrm>
        <a:graphic>
          <a:graphicData uri="http://schemas.openxmlformats.org/drawingml/2006/table">
            <a:tbl>
              <a:tblPr firstRow="1" bandRow="1"/>
              <a:tblGrid>
                <a:gridCol w="2627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10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領域通識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（4-18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Area Courses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——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「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5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領域至少選</a:t>
                      </a:r>
                      <a:r>
                        <a:rPr lang="en-US" altLang="zh-TW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3</a:t>
                      </a:r>
                      <a:r>
                        <a:rPr lang="zh-TW" alt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領域」</a:t>
                      </a:r>
                      <a:endParaRPr lang="en-US" altLang="zh-TW" sz="11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  <a:sym typeface="Wingdings 2" panose="05020102010507070707" pitchFamily="18" charset="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Choose at least 3 out of  5 area</a:t>
                      </a:r>
                      <a:endParaRPr lang="zh-TW" altLang="en-US" sz="11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人文學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Humanities</a:t>
                      </a:r>
                      <a:b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生命倫理學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Life Ethics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0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社會</a:t>
                      </a:r>
                      <a:r>
                        <a:rPr lang="zh-TW" altLang="en-US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</a:t>
                      </a: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</a:t>
                      </a:r>
                      <a:r>
                        <a:rPr lang="en-US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Social Sciences</a:t>
                      </a:r>
                      <a:br>
                        <a:rPr lang="en-US" altLang="zh-TW" sz="110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</a:b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必修</a:t>
                      </a:r>
                      <a:r>
                        <a:rPr lang="en-US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醫學系「</a:t>
                      </a:r>
                      <a:r>
                        <a:rPr lang="zh-TW" altLang="zh-TW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公民素養與社會</a:t>
                      </a:r>
                      <a:r>
                        <a:rPr lang="zh-TW" altLang="en-US" sz="1100" b="1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  <a:endParaRPr lang="en-US" altLang="zh-TW" sz="1100" b="1" kern="12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2698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Required: MED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「</a:t>
                      </a:r>
                      <a:r>
                        <a:rPr lang="en-US" altLang="zh-TW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Civic Literacy and Society</a:t>
                      </a:r>
                      <a:r>
                        <a:rPr lang="zh-TW" altLang="en-US" sz="1100" b="0" kern="1200" dirty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」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1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自然與工程科學</a:t>
                      </a:r>
                      <a:endParaRPr lang="en-US" altLang="zh-TW" sz="11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Natural and Engineering Sciences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生命科學與健康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Life Sciences and Health</a:t>
                      </a:r>
                      <a:endParaRPr lang="zh-TW" altLang="zh-TW" sz="11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4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5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zh-TW" altLang="zh-TW" sz="1100" b="1" kern="1200" dirty="0"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科際整合</a:t>
                      </a:r>
                      <a:endParaRPr lang="en-US" altLang="zh-TW" sz="1100" b="1" kern="1200" dirty="0"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10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Interdisciplinary Integration</a:t>
                      </a:r>
                    </a:p>
                  </a:txBody>
                  <a:tcPr marL="99298" marR="99298" marT="49649" marB="4964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13C20E85-F78F-4E5C-9308-B148C7213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653696"/>
              </p:ext>
            </p:extLst>
          </p:nvPr>
        </p:nvGraphicFramePr>
        <p:xfrm>
          <a:off x="7012168" y="5593864"/>
          <a:ext cx="2472909" cy="2576088"/>
        </p:xfrm>
        <a:graphic>
          <a:graphicData uri="http://schemas.openxmlformats.org/drawingml/2006/table">
            <a:tbl>
              <a:tblPr firstRow="1" bandRow="1"/>
              <a:tblGrid>
                <a:gridCol w="2472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2791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融合通識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（1-15 </a:t>
                      </a: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Comprehensive Courses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7449">
                <a:tc>
                  <a:txBody>
                    <a:bodyPr/>
                    <a:lstStyle>
                      <a:lvl1pPr marL="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73755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147511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221266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295022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368777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442533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5162885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5900440" algn="l" defTabSz="1475110" rtl="0" eaLnBrk="1" latinLnBrk="0" hangingPunct="1">
                        <a:defRPr sz="29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通識領袖論壇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Leadership Forum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臺灣綜合大學通識巡</a:t>
                      </a: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迴</a:t>
                      </a: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講座</a:t>
                      </a:r>
                      <a:endParaRPr lang="en-US" altLang="zh-TW" sz="105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General Education Lecture Series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通識專題講座</a:t>
                      </a:r>
                      <a:r>
                        <a:rPr lang="en-US" altLang="zh-TW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General Education Forum</a:t>
                      </a:r>
                    </a:p>
                    <a:p>
                      <a:pPr marL="284400" marR="0" lvl="0" indent="-2844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通識總整課程                      </a:t>
                      </a:r>
                      <a:r>
                        <a:rPr lang="en-US" altLang="zh-TW" sz="1050" b="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Capstone Courses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Char char=""/>
                        <a:tabLst/>
                        <a:defRPr/>
                      </a:pPr>
                      <a:r>
                        <a:rPr lang="zh-TW" altLang="en-US" sz="105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通識教育生活實踐</a:t>
                      </a:r>
                      <a:r>
                        <a:rPr lang="en-US" altLang="zh-TW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(</a:t>
                      </a:r>
                      <a:r>
                        <a:rPr lang="zh-TW" altLang="en-US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至多</a:t>
                      </a:r>
                      <a:r>
                        <a:rPr lang="en-US" altLang="zh-TW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4</a:t>
                      </a:r>
                      <a:r>
                        <a:rPr lang="zh-TW" altLang="en-US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學分</a:t>
                      </a:r>
                      <a:r>
                        <a:rPr lang="en-US" altLang="zh-TW" sz="105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ingdings 2" panose="05020102010507070707" pitchFamily="18" charset="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 2" panose="05020102010507070707" pitchFamily="18" charset="2"/>
                        <a:buNone/>
                        <a:tabLst/>
                        <a:defRPr/>
                      </a:pPr>
                      <a:r>
                        <a:rPr lang="en-US" altLang="zh-TW" sz="1050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       Learning by Practice</a:t>
                      </a:r>
                    </a:p>
                  </a:txBody>
                  <a:tcPr marL="99324" marR="99324" marT="49662" marB="49662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677003DD-1C44-4C6A-85BB-8B073F5AF333}"/>
              </a:ext>
            </a:extLst>
          </p:cNvPr>
          <p:cNvCxnSpPr>
            <a:stCxn id="21" idx="0"/>
          </p:cNvCxnSpPr>
          <p:nvPr/>
        </p:nvCxnSpPr>
        <p:spPr>
          <a:xfrm flipV="1">
            <a:off x="5524638" y="4874233"/>
            <a:ext cx="1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86C0D785-F2C9-48C1-AA69-CA3C7B78AC5E}"/>
              </a:ext>
            </a:extLst>
          </p:cNvPr>
          <p:cNvCxnSpPr>
            <a:cxnSpLocks/>
          </p:cNvCxnSpPr>
          <p:nvPr/>
        </p:nvCxnSpPr>
        <p:spPr>
          <a:xfrm>
            <a:off x="1041863" y="4874232"/>
            <a:ext cx="708643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左大括弧 24">
            <a:extLst>
              <a:ext uri="{FF2B5EF4-FFF2-40B4-BE49-F238E27FC236}">
                <a16:creationId xmlns:a16="http://schemas.microsoft.com/office/drawing/2014/main" id="{5DB50229-5C68-4F1C-ABFC-F9F6BCD0A10F}"/>
              </a:ext>
            </a:extLst>
          </p:cNvPr>
          <p:cNvSpPr/>
          <p:nvPr/>
        </p:nvSpPr>
        <p:spPr>
          <a:xfrm>
            <a:off x="2448694" y="6642844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左大括弧 25">
            <a:extLst>
              <a:ext uri="{FF2B5EF4-FFF2-40B4-BE49-F238E27FC236}">
                <a16:creationId xmlns:a16="http://schemas.microsoft.com/office/drawing/2014/main" id="{68B00A08-687C-4447-925C-DF812C2BC4C2}"/>
              </a:ext>
            </a:extLst>
          </p:cNvPr>
          <p:cNvSpPr/>
          <p:nvPr/>
        </p:nvSpPr>
        <p:spPr>
          <a:xfrm>
            <a:off x="2448694" y="7434932"/>
            <a:ext cx="72008" cy="257630"/>
          </a:xfrm>
          <a:prstGeom prst="leftBrace">
            <a:avLst>
              <a:gd name="adj1" fmla="val 3130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8C9A31EF-4B50-461C-83C8-E75C8BBAE8D3}"/>
              </a:ext>
            </a:extLst>
          </p:cNvPr>
          <p:cNvCxnSpPr>
            <a:cxnSpLocks/>
          </p:cNvCxnSpPr>
          <p:nvPr/>
        </p:nvCxnSpPr>
        <p:spPr>
          <a:xfrm flipV="1">
            <a:off x="8122811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>
            <a:extLst>
              <a:ext uri="{FF2B5EF4-FFF2-40B4-BE49-F238E27FC236}">
                <a16:creationId xmlns:a16="http://schemas.microsoft.com/office/drawing/2014/main" id="{149123C3-31AB-4202-8FA7-DA9BE25CF4E2}"/>
              </a:ext>
            </a:extLst>
          </p:cNvPr>
          <p:cNvCxnSpPr/>
          <p:nvPr/>
        </p:nvCxnSpPr>
        <p:spPr>
          <a:xfrm flipV="1">
            <a:off x="3004357" y="4874233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D9DE08EA-C88B-412F-9E31-0DFA54814C42}"/>
              </a:ext>
            </a:extLst>
          </p:cNvPr>
          <p:cNvCxnSpPr/>
          <p:nvPr/>
        </p:nvCxnSpPr>
        <p:spPr>
          <a:xfrm flipV="1">
            <a:off x="1041863" y="4874232"/>
            <a:ext cx="0" cy="7196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群組 29">
            <a:extLst>
              <a:ext uri="{FF2B5EF4-FFF2-40B4-BE49-F238E27FC236}">
                <a16:creationId xmlns:a16="http://schemas.microsoft.com/office/drawing/2014/main" id="{B41AB88F-BAB4-42F5-8E05-7DDB32D4DCD6}"/>
              </a:ext>
            </a:extLst>
          </p:cNvPr>
          <p:cNvGrpSpPr/>
          <p:nvPr/>
        </p:nvGrpSpPr>
        <p:grpSpPr>
          <a:xfrm>
            <a:off x="5180023" y="2890535"/>
            <a:ext cx="1800200" cy="811188"/>
            <a:chOff x="7633270" y="3978545"/>
            <a:chExt cx="1800200" cy="765669"/>
          </a:xfrm>
          <a:gradFill flip="none" rotWithShape="1">
            <a:gsLst>
              <a:gs pos="2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31" name="圓角矩形 72">
              <a:extLst>
                <a:ext uri="{FF2B5EF4-FFF2-40B4-BE49-F238E27FC236}">
                  <a16:creationId xmlns:a16="http://schemas.microsoft.com/office/drawing/2014/main" id="{95453FF6-E31A-4E9C-B5D0-AFA5D91B903B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dk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2" name="文字方塊 31">
              <a:extLst>
                <a:ext uri="{FF2B5EF4-FFF2-40B4-BE49-F238E27FC236}">
                  <a16:creationId xmlns:a16="http://schemas.microsoft.com/office/drawing/2014/main" id="{5B6283ED-2F5E-407C-BA66-CF667B66D0FF}"/>
                </a:ext>
              </a:extLst>
            </p:cNvPr>
            <p:cNvSpPr txBox="1"/>
            <p:nvPr/>
          </p:nvSpPr>
          <p:spPr>
            <a:xfrm>
              <a:off x="7633270" y="3978545"/>
              <a:ext cx="1800200" cy="74079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體育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四學期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學分必修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33" name="群組 32">
            <a:extLst>
              <a:ext uri="{FF2B5EF4-FFF2-40B4-BE49-F238E27FC236}">
                <a16:creationId xmlns:a16="http://schemas.microsoft.com/office/drawing/2014/main" id="{BD5D4B9A-A3CF-495A-A9CD-9298525555B5}"/>
              </a:ext>
            </a:extLst>
          </p:cNvPr>
          <p:cNvGrpSpPr/>
          <p:nvPr/>
        </p:nvGrpSpPr>
        <p:grpSpPr>
          <a:xfrm>
            <a:off x="7735442" y="2898428"/>
            <a:ext cx="1806836" cy="839853"/>
            <a:chOff x="7633270" y="3978548"/>
            <a:chExt cx="1806836" cy="79272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5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6200000" scaled="0"/>
            <a:tileRect/>
          </a:gradFill>
        </p:grpSpPr>
        <p:sp>
          <p:nvSpPr>
            <p:cNvPr id="34" name="圓角矩形 78">
              <a:extLst>
                <a:ext uri="{FF2B5EF4-FFF2-40B4-BE49-F238E27FC236}">
                  <a16:creationId xmlns:a16="http://schemas.microsoft.com/office/drawing/2014/main" id="{FB123004-09D0-45ED-99D2-769B38B4ED4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5" name="文字方塊 34">
              <a:extLst>
                <a:ext uri="{FF2B5EF4-FFF2-40B4-BE49-F238E27FC236}">
                  <a16:creationId xmlns:a16="http://schemas.microsoft.com/office/drawing/2014/main" id="{B4177691-F2CB-469C-96B1-8E033FFC0D2D}"/>
                </a:ext>
              </a:extLst>
            </p:cNvPr>
            <p:cNvSpPr txBox="1"/>
            <p:nvPr/>
          </p:nvSpPr>
          <p:spPr>
            <a:xfrm>
              <a:off x="7639906" y="4001432"/>
              <a:ext cx="1800200" cy="76984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必修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Required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【170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36" name="群組 35">
            <a:extLst>
              <a:ext uri="{FF2B5EF4-FFF2-40B4-BE49-F238E27FC236}">
                <a16:creationId xmlns:a16="http://schemas.microsoft.com/office/drawing/2014/main" id="{4A11FD8E-7C44-44DF-ABBC-AB11D7F93D60}"/>
              </a:ext>
            </a:extLst>
          </p:cNvPr>
          <p:cNvGrpSpPr/>
          <p:nvPr/>
        </p:nvGrpSpPr>
        <p:grpSpPr>
          <a:xfrm>
            <a:off x="12957211" y="2899241"/>
            <a:ext cx="1806836" cy="811185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  <a:gs pos="57000">
                <a:schemeClr val="accent4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37" name="圓角矩形 78">
              <a:extLst>
                <a:ext uri="{FF2B5EF4-FFF2-40B4-BE49-F238E27FC236}">
                  <a16:creationId xmlns:a16="http://schemas.microsoft.com/office/drawing/2014/main" id="{84E6DA72-6F41-474E-A393-9EBA253833A2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38" name="文字方塊 37">
              <a:extLst>
                <a:ext uri="{FF2B5EF4-FFF2-40B4-BE49-F238E27FC236}">
                  <a16:creationId xmlns:a16="http://schemas.microsoft.com/office/drawing/2014/main" id="{0DAEF15D-8681-49DF-A957-5C9F00F4EC07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639113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畢業英語檢定標準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The Graduation Standard for English Competence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群組 38">
            <a:extLst>
              <a:ext uri="{FF2B5EF4-FFF2-40B4-BE49-F238E27FC236}">
                <a16:creationId xmlns:a16="http://schemas.microsoft.com/office/drawing/2014/main" id="{02EFD9F5-B76F-4BDC-A667-6D1EB6CBF29D}"/>
              </a:ext>
            </a:extLst>
          </p:cNvPr>
          <p:cNvGrpSpPr/>
          <p:nvPr/>
        </p:nvGrpSpPr>
        <p:grpSpPr>
          <a:xfrm>
            <a:off x="2755018" y="2872145"/>
            <a:ext cx="1806836" cy="811185"/>
            <a:chOff x="7633270" y="3978548"/>
            <a:chExt cx="1806836" cy="765666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2000">
                <a:srgbClr val="FFE6CD"/>
              </a:gs>
              <a:gs pos="99000">
                <a:srgbClr val="FFDDDD"/>
              </a:gs>
              <a:gs pos="56000">
                <a:srgbClr val="FFDDDD"/>
              </a:gs>
            </a:gsLst>
            <a:lin ang="16200000" scaled="0"/>
            <a:tileRect/>
          </a:gradFill>
        </p:grpSpPr>
        <p:sp>
          <p:nvSpPr>
            <p:cNvPr id="40" name="圓角矩形 78">
              <a:extLst>
                <a:ext uri="{FF2B5EF4-FFF2-40B4-BE49-F238E27FC236}">
                  <a16:creationId xmlns:a16="http://schemas.microsoft.com/office/drawing/2014/main" id="{89CCE544-92F9-4B16-A5A9-1B72C5CCB76F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1" name="文字方塊 40">
              <a:extLst>
                <a:ext uri="{FF2B5EF4-FFF2-40B4-BE49-F238E27FC236}">
                  <a16:creationId xmlns:a16="http://schemas.microsoft.com/office/drawing/2014/main" id="{CC9E995D-94CE-4E4C-A70B-2249B4474C6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General Education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2" name="群組 41">
            <a:extLst>
              <a:ext uri="{FF2B5EF4-FFF2-40B4-BE49-F238E27FC236}">
                <a16:creationId xmlns:a16="http://schemas.microsoft.com/office/drawing/2014/main" id="{D5DC125A-399E-4D28-BBEE-16FEBB9E68F9}"/>
              </a:ext>
            </a:extLst>
          </p:cNvPr>
          <p:cNvGrpSpPr/>
          <p:nvPr/>
        </p:nvGrpSpPr>
        <p:grpSpPr>
          <a:xfrm>
            <a:off x="10369275" y="2872074"/>
            <a:ext cx="1806836" cy="832567"/>
            <a:chOff x="7633270" y="3978548"/>
            <a:chExt cx="1806836" cy="765666"/>
          </a:xfrm>
          <a:gradFill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</a:gradFill>
        </p:grpSpPr>
        <p:sp>
          <p:nvSpPr>
            <p:cNvPr id="43" name="圓角矩形 78">
              <a:extLst>
                <a:ext uri="{FF2B5EF4-FFF2-40B4-BE49-F238E27FC236}">
                  <a16:creationId xmlns:a16="http://schemas.microsoft.com/office/drawing/2014/main" id="{BCE53A1A-E074-4A37-B5FD-3C9E81197ED7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4" name="文字方塊 43">
              <a:extLst>
                <a:ext uri="{FF2B5EF4-FFF2-40B4-BE49-F238E27FC236}">
                  <a16:creationId xmlns:a16="http://schemas.microsoft.com/office/drawing/2014/main" id="{35558436-B532-4799-86FB-4D888C78335E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40790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【20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48" name="群組 47">
            <a:extLst>
              <a:ext uri="{FF2B5EF4-FFF2-40B4-BE49-F238E27FC236}">
                <a16:creationId xmlns:a16="http://schemas.microsoft.com/office/drawing/2014/main" id="{132F2647-4905-42F9-A14D-67EF35A87163}"/>
              </a:ext>
            </a:extLst>
          </p:cNvPr>
          <p:cNvGrpSpPr/>
          <p:nvPr/>
        </p:nvGrpSpPr>
        <p:grpSpPr>
          <a:xfrm>
            <a:off x="5660723" y="479416"/>
            <a:ext cx="3766667" cy="1485458"/>
            <a:chOff x="7633270" y="3978548"/>
            <a:chExt cx="1817572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  <a:gs pos="57000">
                <a:schemeClr val="accent3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49" name="圓角矩形 78">
              <a:extLst>
                <a:ext uri="{FF2B5EF4-FFF2-40B4-BE49-F238E27FC236}">
                  <a16:creationId xmlns:a16="http://schemas.microsoft.com/office/drawing/2014/main" id="{388CA1F5-9710-499B-AF68-4E8D195AE71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0" name="文字方塊 49">
              <a:extLst>
                <a:ext uri="{FF2B5EF4-FFF2-40B4-BE49-F238E27FC236}">
                  <a16:creationId xmlns:a16="http://schemas.microsoft.com/office/drawing/2014/main" id="{72F90276-24A8-4464-9AE1-8C46006449AF}"/>
                </a:ext>
              </a:extLst>
            </p:cNvPr>
            <p:cNvSpPr txBox="1"/>
            <p:nvPr/>
          </p:nvSpPr>
          <p:spPr>
            <a:xfrm>
              <a:off x="7650642" y="4038108"/>
              <a:ext cx="1800200" cy="64249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zh-TW" altLang="en-US" sz="2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六年學制修業規定</a:t>
              </a:r>
              <a:endParaRPr lang="en-US" altLang="zh-TW" sz="2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6 Years Curriculum Regulation</a:t>
              </a: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Students of 2021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8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【114</a:t>
              </a:r>
              <a:r>
                <a:rPr lang="zh-TW" altLang="en-US" sz="18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學年</a:t>
              </a:r>
              <a:r>
                <a:rPr lang="zh-TW" altLang="en-US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度起入學生</a:t>
              </a:r>
              <a:r>
                <a:rPr lang="en-US" altLang="zh-TW" sz="18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1" name="群組 50">
            <a:extLst>
              <a:ext uri="{FF2B5EF4-FFF2-40B4-BE49-F238E27FC236}">
                <a16:creationId xmlns:a16="http://schemas.microsoft.com/office/drawing/2014/main" id="{DFE499BE-8999-4394-9017-D9890D43A1AA}"/>
              </a:ext>
            </a:extLst>
          </p:cNvPr>
          <p:cNvGrpSpPr/>
          <p:nvPr/>
        </p:nvGrpSpPr>
        <p:grpSpPr>
          <a:xfrm>
            <a:off x="8681103" y="4404171"/>
            <a:ext cx="1436826" cy="1026343"/>
            <a:chOff x="7633270" y="3978548"/>
            <a:chExt cx="1806836" cy="778375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52" name="圓角矩形 78">
              <a:extLst>
                <a:ext uri="{FF2B5EF4-FFF2-40B4-BE49-F238E27FC236}">
                  <a16:creationId xmlns:a16="http://schemas.microsoft.com/office/drawing/2014/main" id="{82886975-873B-466F-B6C6-C211779C04F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3" name="文字方塊 52">
              <a:extLst>
                <a:ext uri="{FF2B5EF4-FFF2-40B4-BE49-F238E27FC236}">
                  <a16:creationId xmlns:a16="http://schemas.microsoft.com/office/drawing/2014/main" id="{A26086AE-5EDD-432B-9E1B-56F91B6CF27C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7783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Medical Humanities</a:t>
              </a:r>
              <a:endParaRPr lang="zh-TW" altLang="en-US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至少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4" name="群組 53">
            <a:extLst>
              <a:ext uri="{FF2B5EF4-FFF2-40B4-BE49-F238E27FC236}">
                <a16:creationId xmlns:a16="http://schemas.microsoft.com/office/drawing/2014/main" id="{FEC894A1-09E7-4232-AACE-F50F2CDEFDBB}"/>
              </a:ext>
            </a:extLst>
          </p:cNvPr>
          <p:cNvGrpSpPr/>
          <p:nvPr/>
        </p:nvGrpSpPr>
        <p:grpSpPr>
          <a:xfrm>
            <a:off x="11767614" y="4403982"/>
            <a:ext cx="1464165" cy="1183266"/>
            <a:chOff x="7633270" y="3978548"/>
            <a:chExt cx="1806836" cy="891592"/>
          </a:xfrm>
          <a:gradFill flip="none" rotWithShape="1">
            <a:gsLst>
              <a:gs pos="36000">
                <a:schemeClr val="accent3">
                  <a:lumMod val="5000"/>
                  <a:lumOff val="95000"/>
                </a:schemeClr>
              </a:gs>
              <a:gs pos="75000">
                <a:srgbClr val="FFDCB9"/>
              </a:gs>
              <a:gs pos="96000">
                <a:srgbClr val="FFDCB9"/>
              </a:gs>
              <a:gs pos="56000">
                <a:srgbClr val="FFE6CD"/>
              </a:gs>
            </a:gsLst>
            <a:lin ang="16200000" scaled="0"/>
            <a:tileRect/>
          </a:gradFill>
        </p:grpSpPr>
        <p:sp>
          <p:nvSpPr>
            <p:cNvPr id="55" name="圓角矩形 78">
              <a:extLst>
                <a:ext uri="{FF2B5EF4-FFF2-40B4-BE49-F238E27FC236}">
                  <a16:creationId xmlns:a16="http://schemas.microsoft.com/office/drawing/2014/main" id="{84BA1FA3-9B56-4EC2-8F87-E17956731CF1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6" name="文字方塊 55">
              <a:extLst>
                <a:ext uri="{FF2B5EF4-FFF2-40B4-BE49-F238E27FC236}">
                  <a16:creationId xmlns:a16="http://schemas.microsoft.com/office/drawing/2014/main" id="{DB8BE4C7-304B-4E17-8E72-3D3ABC57BD3B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89159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外系選修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Elective of Other Department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至多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4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grpSp>
        <p:nvGrpSpPr>
          <p:cNvPr id="57" name="群組 56">
            <a:extLst>
              <a:ext uri="{FF2B5EF4-FFF2-40B4-BE49-F238E27FC236}">
                <a16:creationId xmlns:a16="http://schemas.microsoft.com/office/drawing/2014/main" id="{776BE4F0-A4AA-44C8-8866-6A71900CC163}"/>
              </a:ext>
            </a:extLst>
          </p:cNvPr>
          <p:cNvGrpSpPr/>
          <p:nvPr/>
        </p:nvGrpSpPr>
        <p:grpSpPr>
          <a:xfrm>
            <a:off x="10237219" y="4389537"/>
            <a:ext cx="1431547" cy="1031973"/>
            <a:chOff x="7633270" y="3978548"/>
            <a:chExt cx="1806836" cy="765666"/>
          </a:xfrm>
          <a:gradFill flip="none" rotWithShape="1">
            <a:gsLst>
              <a:gs pos="20000">
                <a:schemeClr val="accent3">
                  <a:lumMod val="5000"/>
                  <a:lumOff val="95000"/>
                </a:schemeClr>
              </a:gs>
              <a:gs pos="40000">
                <a:srgbClr val="FFE6CD"/>
              </a:gs>
              <a:gs pos="100000">
                <a:srgbClr val="FFE6CD"/>
              </a:gs>
              <a:gs pos="57000">
                <a:srgbClr val="FFE6CD"/>
              </a:gs>
            </a:gsLst>
            <a:lin ang="16200000" scaled="0"/>
            <a:tileRect/>
          </a:gradFill>
        </p:grpSpPr>
        <p:sp>
          <p:nvSpPr>
            <p:cNvPr id="58" name="圓角矩形 78">
              <a:extLst>
                <a:ext uri="{FF2B5EF4-FFF2-40B4-BE49-F238E27FC236}">
                  <a16:creationId xmlns:a16="http://schemas.microsoft.com/office/drawing/2014/main" id="{219B8DF9-5471-4B6E-89F1-747FFCC1A480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59" name="文字方塊 58">
              <a:extLst>
                <a:ext uri="{FF2B5EF4-FFF2-40B4-BE49-F238E27FC236}">
                  <a16:creationId xmlns:a16="http://schemas.microsoft.com/office/drawing/2014/main" id="{8DFD9E94-9FF4-4C74-9B4B-7CC050C61AD3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46481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非醫學人文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Non-Medical Humanities</a:t>
              </a:r>
              <a:endParaRPr lang="en-US" altLang="zh-TW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0" name="群組 59">
            <a:extLst>
              <a:ext uri="{FF2B5EF4-FFF2-40B4-BE49-F238E27FC236}">
                <a16:creationId xmlns:a16="http://schemas.microsoft.com/office/drawing/2014/main" id="{CFE9BF33-A501-433B-8E87-0847C7F108AD}"/>
              </a:ext>
            </a:extLst>
          </p:cNvPr>
          <p:cNvGrpSpPr/>
          <p:nvPr/>
        </p:nvGrpSpPr>
        <p:grpSpPr>
          <a:xfrm>
            <a:off x="5983212" y="9690136"/>
            <a:ext cx="1806836" cy="1152125"/>
            <a:chOff x="7633270" y="3978548"/>
            <a:chExt cx="1806836" cy="915094"/>
          </a:xfrm>
          <a:gradFill flip="none" rotWithShape="1">
            <a:gsLst>
              <a:gs pos="35000">
                <a:schemeClr val="accent3">
                  <a:lumMod val="5000"/>
                  <a:lumOff val="95000"/>
                </a:schemeClr>
              </a:gs>
              <a:gs pos="60000">
                <a:srgbClr val="FFDDDD"/>
              </a:gs>
              <a:gs pos="100000">
                <a:srgbClr val="FFDDDD"/>
              </a:gs>
              <a:gs pos="54000">
                <a:srgbClr val="FFDDDD"/>
              </a:gs>
            </a:gsLst>
            <a:lin ang="16200000" scaled="0"/>
            <a:tileRect/>
          </a:gradFill>
        </p:grpSpPr>
        <p:sp>
          <p:nvSpPr>
            <p:cNvPr id="61" name="圓角矩形 78">
              <a:extLst>
                <a:ext uri="{FF2B5EF4-FFF2-40B4-BE49-F238E27FC236}">
                  <a16:creationId xmlns:a16="http://schemas.microsoft.com/office/drawing/2014/main" id="{2C626A85-4DD2-45DB-BC9A-8F954CF0E6D8}"/>
                </a:ext>
              </a:extLst>
            </p:cNvPr>
            <p:cNvSpPr/>
            <p:nvPr/>
          </p:nvSpPr>
          <p:spPr>
            <a:xfrm>
              <a:off x="7633270" y="3978548"/>
              <a:ext cx="1800200" cy="765666"/>
            </a:xfrm>
            <a:prstGeom prst="round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62" name="文字方塊 61">
              <a:extLst>
                <a:ext uri="{FF2B5EF4-FFF2-40B4-BE49-F238E27FC236}">
                  <a16:creationId xmlns:a16="http://schemas.microsoft.com/office/drawing/2014/main" id="{E1CFE888-03C6-4D3B-96EA-A5E31C6A4DC6}"/>
                </a:ext>
              </a:extLst>
            </p:cNvPr>
            <p:cNvSpPr txBox="1"/>
            <p:nvPr/>
          </p:nvSpPr>
          <p:spPr>
            <a:xfrm>
              <a:off x="7639906" y="3978548"/>
              <a:ext cx="1800200" cy="9150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領域通識</a:t>
              </a:r>
              <a:r>
                <a:rPr lang="en-US" altLang="zh-TW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+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融合通識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Area Courses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&amp;</a:t>
              </a:r>
              <a:r>
                <a:rPr lang="zh-TW" altLang="en-US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 </a:t>
              </a:r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Comprehensive Courses</a:t>
              </a:r>
              <a:endPara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【19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學分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  <a:endParaRPr lang="en-US" altLang="zh-TW" sz="16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</p:grpSp>
      <p:pic>
        <p:nvPicPr>
          <p:cNvPr id="63" name="圖片 62">
            <a:extLst>
              <a:ext uri="{FF2B5EF4-FFF2-40B4-BE49-F238E27FC236}">
                <a16:creationId xmlns:a16="http://schemas.microsoft.com/office/drawing/2014/main" id="{E91E62BD-F6A3-4581-B3D6-199CA6BB4F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4" y="306140"/>
            <a:ext cx="792088" cy="792088"/>
          </a:xfrm>
          <a:prstGeom prst="rect">
            <a:avLst/>
          </a:prstGeom>
        </p:spPr>
      </p:pic>
      <p:sp>
        <p:nvSpPr>
          <p:cNvPr id="64" name="文字方塊 63">
            <a:extLst>
              <a:ext uri="{FF2B5EF4-FFF2-40B4-BE49-F238E27FC236}">
                <a16:creationId xmlns:a16="http://schemas.microsoft.com/office/drawing/2014/main" id="{11E6B7CA-AC12-4AC7-9D56-38CA3841684C}"/>
              </a:ext>
            </a:extLst>
          </p:cNvPr>
          <p:cNvSpPr txBox="1"/>
          <p:nvPr/>
        </p:nvSpPr>
        <p:spPr>
          <a:xfrm>
            <a:off x="1080542" y="3781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國立成功大學醫學系</a:t>
            </a:r>
            <a:endParaRPr lang="en-US" altLang="zh-TW" sz="1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EC71BABA-3390-4272-8222-C6ACF49370BF}"/>
              </a:ext>
            </a:extLst>
          </p:cNvPr>
          <p:cNvSpPr txBox="1"/>
          <p:nvPr/>
        </p:nvSpPr>
        <p:spPr>
          <a:xfrm>
            <a:off x="1080542" y="738188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School of Medicine, College of Medicine, NCKU</a:t>
            </a:r>
          </a:p>
        </p:txBody>
      </p:sp>
      <p:graphicFrame>
        <p:nvGraphicFramePr>
          <p:cNvPr id="66" name="表格 65">
            <a:extLst>
              <a:ext uri="{FF2B5EF4-FFF2-40B4-BE49-F238E27FC236}">
                <a16:creationId xmlns:a16="http://schemas.microsoft.com/office/drawing/2014/main" id="{4BED4BFC-8FC0-41F9-BBF8-31443DDB3B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859930"/>
              </p:ext>
            </p:extLst>
          </p:nvPr>
        </p:nvGraphicFramePr>
        <p:xfrm>
          <a:off x="11233670" y="5994772"/>
          <a:ext cx="3672408" cy="3816423"/>
        </p:xfrm>
        <a:graphic>
          <a:graphicData uri="http://schemas.openxmlformats.org/drawingml/2006/table">
            <a:tbl>
              <a:tblPr firstRow="1" firstCol="1" bandRow="1"/>
              <a:tblGrid>
                <a:gridCol w="1728192">
                  <a:extLst>
                    <a:ext uri="{9D8B030D-6E8A-4147-A177-3AD203B41FA5}">
                      <a16:colId xmlns:a16="http://schemas.microsoft.com/office/drawing/2014/main" val="3061058186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4149717988"/>
                    </a:ext>
                  </a:extLst>
                </a:gridCol>
              </a:tblGrid>
              <a:tr h="27659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門檻標準</a:t>
                      </a:r>
                      <a:r>
                        <a:rPr lang="en-US" alt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(</a:t>
                      </a:r>
                      <a:r>
                        <a:rPr lang="zh-TW" altLang="en-US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新制</a:t>
                      </a:r>
                      <a:r>
                        <a:rPr lang="en-US" altLang="zh-TW" sz="1400" b="1" kern="100" dirty="0">
                          <a:effectLst/>
                          <a:latin typeface="Calibri"/>
                          <a:ea typeface="標楷體"/>
                          <a:cs typeface="Times New Roman"/>
                        </a:rPr>
                        <a:t>)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043066"/>
                  </a:ext>
                </a:extLst>
              </a:tr>
              <a:tr h="23598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全民英檢</a:t>
                      </a:r>
                      <a:endParaRPr lang="zh-TW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中高級複試</a:t>
                      </a:r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4179889"/>
                  </a:ext>
                </a:extLst>
              </a:tr>
              <a:tr h="7079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網路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讀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分、聽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說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分、寫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endParaRPr lang="en-US" sz="1400" b="1" kern="100" dirty="0">
                        <a:solidFill>
                          <a:srgbClr val="C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合計</a:t>
                      </a:r>
                      <a:r>
                        <a:rPr 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400" b="1" kern="100" dirty="0">
                        <a:solidFill>
                          <a:srgbClr val="0000FF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6776243"/>
                  </a:ext>
                </a:extLst>
              </a:tr>
              <a:tr h="23598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托福</a:t>
                      </a: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紙筆</a:t>
                      </a:r>
                      <a:endParaRPr lang="zh-TW" altLang="zh-TW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527</a:t>
                      </a:r>
                      <a:r>
                        <a:rPr lang="zh-TW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1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2548445"/>
                  </a:ext>
                </a:extLst>
              </a:tr>
              <a:tr h="23598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雅思</a:t>
                      </a:r>
                      <a:endParaRPr lang="zh-TW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.5</a:t>
                      </a:r>
                      <a:r>
                        <a:rPr 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級</a:t>
                      </a: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7903448"/>
                  </a:ext>
                </a:extLst>
              </a:tr>
              <a:tr h="471977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400" b="1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多益</a:t>
                      </a:r>
                      <a:endParaRPr lang="zh-TW" sz="1400" b="1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聽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400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分、讀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385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合計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785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780520"/>
                  </a:ext>
                </a:extLst>
              </a:tr>
              <a:tr h="471977"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100" kern="100" dirty="0">
                        <a:effectLst/>
                        <a:latin typeface="Times New Roman" panose="02020603050405020304" pitchFamily="18" charset="0"/>
                        <a:ea typeface="新細明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說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160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分、寫</a:t>
                      </a:r>
                      <a:r>
                        <a:rPr lang="en-US" altLang="zh-TW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150</a:t>
                      </a:r>
                      <a:r>
                        <a:rPr lang="zh-TW" altLang="en-US" sz="1400" b="1" kern="100" dirty="0">
                          <a:solidFill>
                            <a:srgbClr val="C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合計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310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rgbClr val="0000FF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4663343"/>
                  </a:ext>
                </a:extLst>
              </a:tr>
              <a:tr h="4719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劍橋大學英語能力認證分級測驗</a:t>
                      </a:r>
                      <a:endParaRPr lang="zh-TW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(FCE)160</a:t>
                      </a: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400" b="1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0391372"/>
                  </a:ext>
                </a:extLst>
              </a:tr>
              <a:tr h="4719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劍橋大學國際商務英語能力測驗</a:t>
                      </a:r>
                      <a:endParaRPr lang="zh-TW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sz="1400" b="1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4749483"/>
                  </a:ext>
                </a:extLst>
              </a:tr>
              <a:tr h="23598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/>
                          <a:cs typeface="Times New Roman" panose="02020603050405020304" pitchFamily="18" charset="0"/>
                        </a:rPr>
                        <a:t>補強英文</a:t>
                      </a:r>
                      <a:endParaRPr lang="zh-TW" sz="1400" b="1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分</a:t>
                      </a: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含</a:t>
                      </a:r>
                      <a:r>
                        <a:rPr lang="en-US" altLang="zh-TW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1" kern="100" dirty="0"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以上</a:t>
                      </a:r>
                      <a:endParaRPr lang="zh-TW" altLang="zh-TW" sz="1400" b="1" kern="100" dirty="0"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41468" marR="4146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38693"/>
                  </a:ext>
                </a:extLst>
              </a:tr>
            </a:tbl>
          </a:graphicData>
        </a:graphic>
      </p:graphicFrame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B96EDEA3-147B-12BB-D689-5895D2EF4D1A}"/>
              </a:ext>
            </a:extLst>
          </p:cNvPr>
          <p:cNvCxnSpPr/>
          <p:nvPr/>
        </p:nvCxnSpPr>
        <p:spPr>
          <a:xfrm flipV="1">
            <a:off x="1259131" y="2497920"/>
            <a:ext cx="0" cy="360040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群組 16">
            <a:extLst>
              <a:ext uri="{FF2B5EF4-FFF2-40B4-BE49-F238E27FC236}">
                <a16:creationId xmlns:a16="http://schemas.microsoft.com/office/drawing/2014/main" id="{2C68B579-8A8F-4321-B4AB-B42DB2CAB1F3}"/>
              </a:ext>
            </a:extLst>
          </p:cNvPr>
          <p:cNvGrpSpPr/>
          <p:nvPr/>
        </p:nvGrpSpPr>
        <p:grpSpPr>
          <a:xfrm>
            <a:off x="394634" y="2867903"/>
            <a:ext cx="1843845" cy="811186"/>
            <a:chOff x="7592446" y="3957850"/>
            <a:chExt cx="1843845" cy="765666"/>
          </a:xfrm>
          <a:gradFill flip="none" rotWithShape="1">
            <a:gsLst>
              <a:gs pos="76690">
                <a:srgbClr val="DBEEF4">
                  <a:lumMod val="99000"/>
                  <a:lumOff val="1000"/>
                </a:srgbClr>
              </a:gs>
              <a:gs pos="5340">
                <a:schemeClr val="accent5">
                  <a:lumMod val="5000"/>
                  <a:lumOff val="95000"/>
                </a:schemeClr>
              </a:gs>
              <a:gs pos="31000">
                <a:schemeClr val="accent5">
                  <a:lumMod val="5000"/>
                  <a:lumOff val="95000"/>
                </a:schemeClr>
              </a:gs>
              <a:gs pos="45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  <a:gs pos="63000">
                <a:schemeClr val="accent5">
                  <a:lumMod val="20000"/>
                  <a:lumOff val="80000"/>
                </a:schemeClr>
              </a:gs>
            </a:gsLst>
            <a:lin ang="16200000" scaled="0"/>
            <a:tileRect/>
          </a:gradFill>
        </p:grpSpPr>
        <p:sp>
          <p:nvSpPr>
            <p:cNvPr id="45" name="圓角矩形 72">
              <a:extLst>
                <a:ext uri="{FF2B5EF4-FFF2-40B4-BE49-F238E27FC236}">
                  <a16:creationId xmlns:a16="http://schemas.microsoft.com/office/drawing/2014/main" id="{E942DBE1-894A-5739-3A4B-557ACEA96B0C}"/>
                </a:ext>
              </a:extLst>
            </p:cNvPr>
            <p:cNvSpPr/>
            <p:nvPr/>
          </p:nvSpPr>
          <p:spPr>
            <a:xfrm>
              <a:off x="7636091" y="3957850"/>
              <a:ext cx="1800200" cy="765666"/>
            </a:xfrm>
            <a:prstGeom prst="roundRect">
              <a:avLst/>
            </a:prstGeom>
            <a:gradFill>
              <a:gsLst>
                <a:gs pos="70000">
                  <a:srgbClr val="FFFF20"/>
                </a:gs>
                <a:gs pos="51500">
                  <a:srgbClr val="FFFF90"/>
                </a:gs>
                <a:gs pos="33000">
                  <a:schemeClr val="bg1"/>
                </a:gs>
                <a:gs pos="14000">
                  <a:schemeClr val="bg1"/>
                </a:gs>
                <a:gs pos="0">
                  <a:schemeClr val="bg1"/>
                </a:gs>
                <a:gs pos="100000">
                  <a:srgbClr val="FFFF00"/>
                </a:gs>
              </a:gsLst>
              <a:lin ang="16200000" scaled="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</p:txBody>
        </p:sp>
        <p:sp>
          <p:nvSpPr>
            <p:cNvPr id="46" name="文字方塊 45">
              <a:extLst>
                <a:ext uri="{FF2B5EF4-FFF2-40B4-BE49-F238E27FC236}">
                  <a16:creationId xmlns:a16="http://schemas.microsoft.com/office/drawing/2014/main" id="{C546CC7B-AD40-B102-343D-57FFF4279D98}"/>
                </a:ext>
              </a:extLst>
            </p:cNvPr>
            <p:cNvSpPr txBox="1"/>
            <p:nvPr/>
          </p:nvSpPr>
          <p:spPr>
            <a:xfrm>
              <a:off x="7592446" y="3971099"/>
              <a:ext cx="1800200" cy="74079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TW" sz="14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81</a:t>
              </a:r>
              <a:r>
                <a:rPr lang="zh-TW" altLang="en-US" sz="1400" b="1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項</a:t>
              </a:r>
              <a:r>
                <a:rPr lang="zh-TW" altLang="en-US" sz="1400" b="1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臨床核心技能</a:t>
              </a:r>
              <a:endParaRPr lang="en-US" altLang="zh-TW" sz="14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TW" sz="12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Physical Education</a:t>
              </a:r>
            </a:p>
            <a:p>
              <a:pPr algn="ctr">
                <a:spcBef>
                  <a:spcPts val="600"/>
                </a:spcBef>
              </a:pP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【</a:t>
              </a:r>
              <a:r>
                <a:rPr lang="zh-TW" altLang="en-US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臨床實習</a:t>
              </a:r>
              <a:r>
                <a:rPr lang="en-US" altLang="zh-TW" sz="1400" dirty="0">
                  <a:latin typeface="Times New Roman" panose="02020603050405020304" pitchFamily="18" charset="0"/>
                  <a:ea typeface="標楷體" panose="03000509000000000000" pitchFamily="65" charset="-120"/>
                  <a:cs typeface="Times New Roman" panose="02020603050405020304" pitchFamily="18" charset="0"/>
                </a:rPr>
                <a:t>】</a:t>
              </a:r>
            </a:p>
          </p:txBody>
        </p:sp>
      </p:grpSp>
      <p:cxnSp>
        <p:nvCxnSpPr>
          <p:cNvPr id="69" name="直線接點 68">
            <a:extLst>
              <a:ext uri="{FF2B5EF4-FFF2-40B4-BE49-F238E27FC236}">
                <a16:creationId xmlns:a16="http://schemas.microsoft.com/office/drawing/2014/main" id="{E3012AEB-32B9-B39A-037B-4D6E4F44813D}"/>
              </a:ext>
            </a:extLst>
          </p:cNvPr>
          <p:cNvCxnSpPr>
            <a:cxnSpLocks/>
          </p:cNvCxnSpPr>
          <p:nvPr/>
        </p:nvCxnSpPr>
        <p:spPr>
          <a:xfrm>
            <a:off x="1265684" y="2506056"/>
            <a:ext cx="2428106" cy="9163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394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449</Words>
  <Application>Microsoft Office PowerPoint</Application>
  <PresentationFormat>自訂</PresentationFormat>
  <Paragraphs>87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標楷體</vt:lpstr>
      <vt:lpstr>Arial</vt:lpstr>
      <vt:lpstr>Calibri</vt:lpstr>
      <vt:lpstr>Times New Roman</vt:lpstr>
      <vt:lpstr>Wingdings 2</vt:lpstr>
      <vt:lpstr>Office 佈景主題</vt:lpstr>
      <vt:lpstr>PowerPoint 簡報</vt:lpstr>
    </vt:vector>
  </TitlesOfParts>
  <Company>NCKU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莊小瑤 Chuang, Hsiao-Yao</cp:lastModifiedBy>
  <cp:revision>85</cp:revision>
  <cp:lastPrinted>2021-08-24T02:25:32Z</cp:lastPrinted>
  <dcterms:created xsi:type="dcterms:W3CDTF">2019-10-18T02:43:53Z</dcterms:created>
  <dcterms:modified xsi:type="dcterms:W3CDTF">2025-08-05T02:50:56Z</dcterms:modified>
</cp:coreProperties>
</file>