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5122525" cy="10693400"/>
  <p:notesSz cx="6735763" cy="9869488"/>
  <p:defaultTextStyle>
    <a:defPPr>
      <a:defRPr lang="zh-TW"/>
    </a:defPPr>
    <a:lvl1pPr marL="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55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511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66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5022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77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533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88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90044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4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DD"/>
    <a:srgbClr val="FFE6CD"/>
    <a:srgbClr val="FFFFCC"/>
    <a:srgbClr val="FFDCB9"/>
    <a:srgbClr val="FFCC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50" autoAdjust="0"/>
  </p:normalViewPr>
  <p:slideViewPr>
    <p:cSldViewPr>
      <p:cViewPr>
        <p:scale>
          <a:sx n="66" d="100"/>
          <a:sy n="66" d="100"/>
        </p:scale>
        <p:origin x="-963" y="-2486"/>
      </p:cViewPr>
      <p:guideLst>
        <p:guide orient="horz" pos="3368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r">
              <a:defRPr sz="1200"/>
            </a:lvl1pPr>
          </a:lstStyle>
          <a:p>
            <a:fld id="{4373FE99-30E1-4A88-9822-8C1D9CFD4DB8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1233488"/>
            <a:ext cx="47069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2" tIns="45386" rIns="90772" bIns="45386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3577" y="4749691"/>
            <a:ext cx="5388610" cy="3886111"/>
          </a:xfrm>
          <a:prstGeom prst="rect">
            <a:avLst/>
          </a:prstGeom>
        </p:spPr>
        <p:txBody>
          <a:bodyPr vert="horz" lIns="90772" tIns="45386" rIns="90772" bIns="45386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15375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r">
              <a:defRPr sz="1200"/>
            </a:lvl1pPr>
          </a:lstStyle>
          <a:p>
            <a:fld id="{266782B8-4CBF-4356-B0FE-5B0D8814FE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840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782B8-4CBF-4356-B0FE-5B0D8814FE93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5056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34190" y="3321886"/>
            <a:ext cx="12854146" cy="22921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268379" y="6059593"/>
            <a:ext cx="10585768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201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363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10963831" y="428232"/>
            <a:ext cx="3402568" cy="912404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756126" y="428232"/>
            <a:ext cx="9955662" cy="912404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671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619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94575" y="6871500"/>
            <a:ext cx="12854146" cy="2123828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94575" y="4532320"/>
            <a:ext cx="12854146" cy="2339180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5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66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77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8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4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45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756126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687284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31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393639"/>
            <a:ext cx="6681741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56126" y="3391194"/>
            <a:ext cx="6681741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7682034" y="2393639"/>
            <a:ext cx="6684366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7682034" y="3391194"/>
            <a:ext cx="6684366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621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873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567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6127" y="425756"/>
            <a:ext cx="4975207" cy="181193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912487" y="425756"/>
            <a:ext cx="8453912" cy="912652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756127" y="2237694"/>
            <a:ext cx="4975207" cy="7314583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0095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64121" y="7485380"/>
            <a:ext cx="9073515" cy="88369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964121" y="955475"/>
            <a:ext cx="9073515" cy="6416040"/>
          </a:xfrm>
        </p:spPr>
        <p:txBody>
          <a:bodyPr/>
          <a:lstStyle>
            <a:lvl1pPr marL="0" indent="0">
              <a:buNone/>
              <a:defRPr sz="5200"/>
            </a:lvl1pPr>
            <a:lvl2pPr marL="737555" indent="0">
              <a:buNone/>
              <a:defRPr sz="4500"/>
            </a:lvl2pPr>
            <a:lvl3pPr marL="1475110" indent="0">
              <a:buNone/>
              <a:defRPr sz="3900"/>
            </a:lvl3pPr>
            <a:lvl4pPr marL="2212665" indent="0">
              <a:buNone/>
              <a:defRPr sz="3200"/>
            </a:lvl4pPr>
            <a:lvl5pPr marL="2950220" indent="0">
              <a:buNone/>
              <a:defRPr sz="3200"/>
            </a:lvl5pPr>
            <a:lvl6pPr marL="3687775" indent="0">
              <a:buNone/>
              <a:defRPr sz="3200"/>
            </a:lvl6pPr>
            <a:lvl7pPr marL="4425330" indent="0">
              <a:buNone/>
              <a:defRPr sz="3200"/>
            </a:lvl7pPr>
            <a:lvl8pPr marL="5162885" indent="0">
              <a:buNone/>
              <a:defRPr sz="3200"/>
            </a:lvl8pPr>
            <a:lvl9pPr marL="5900440" indent="0">
              <a:buNone/>
              <a:defRPr sz="32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964121" y="8369071"/>
            <a:ext cx="9073515" cy="1254989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3734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756126" y="428232"/>
            <a:ext cx="13610273" cy="1782233"/>
          </a:xfrm>
          <a:prstGeom prst="rect">
            <a:avLst/>
          </a:prstGeom>
        </p:spPr>
        <p:txBody>
          <a:bodyPr vert="horz" lIns="147511" tIns="73756" rIns="147511" bIns="73756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495127"/>
            <a:ext cx="13610273" cy="7057150"/>
          </a:xfrm>
          <a:prstGeom prst="rect">
            <a:avLst/>
          </a:prstGeom>
        </p:spPr>
        <p:txBody>
          <a:bodyPr vert="horz" lIns="147511" tIns="73756" rIns="147511" bIns="73756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756126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166863" y="9911198"/>
            <a:ext cx="4788800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0837810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451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511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66" indent="-553166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27" indent="-460972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88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4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9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55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0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66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1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5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1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6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2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77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3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88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44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直線接點 128"/>
          <p:cNvCxnSpPr>
            <a:cxnSpLocks/>
          </p:cNvCxnSpPr>
          <p:nvPr/>
        </p:nvCxnSpPr>
        <p:spPr>
          <a:xfrm flipV="1">
            <a:off x="11773730" y="3683258"/>
            <a:ext cx="0" cy="3673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接點 106"/>
          <p:cNvCxnSpPr>
            <a:cxnSpLocks/>
          </p:cNvCxnSpPr>
          <p:nvPr/>
        </p:nvCxnSpPr>
        <p:spPr>
          <a:xfrm flipV="1">
            <a:off x="2232670" y="3664230"/>
            <a:ext cx="0" cy="121000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接點: 肘形 24">
            <a:extLst>
              <a:ext uri="{FF2B5EF4-FFF2-40B4-BE49-F238E27FC236}">
                <a16:creationId xmlns:a16="http://schemas.microsoft.com/office/drawing/2014/main" id="{42C24E03-1F70-4A30-BF59-3120F8E1EBA3}"/>
              </a:ext>
            </a:extLst>
          </p:cNvPr>
          <p:cNvCxnSpPr>
            <a:cxnSpLocks/>
            <a:stCxn id="63" idx="2"/>
            <a:endCxn id="64" idx="2"/>
          </p:cNvCxnSpPr>
          <p:nvPr/>
        </p:nvCxnSpPr>
        <p:spPr>
          <a:xfrm rot="5400000" flipH="1" flipV="1">
            <a:off x="6238199" y="7456391"/>
            <a:ext cx="1296862" cy="2723984"/>
          </a:xfrm>
          <a:prstGeom prst="bentConnector3">
            <a:avLst>
              <a:gd name="adj1" fmla="val -55374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0" name="直線接點 2049"/>
          <p:cNvCxnSpPr/>
          <p:nvPr/>
        </p:nvCxnSpPr>
        <p:spPr>
          <a:xfrm flipV="1">
            <a:off x="2268674" y="253852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接點 93"/>
          <p:cNvCxnSpPr/>
          <p:nvPr/>
        </p:nvCxnSpPr>
        <p:spPr>
          <a:xfrm flipV="1">
            <a:off x="4932970" y="253852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接點 94"/>
          <p:cNvCxnSpPr/>
          <p:nvPr/>
        </p:nvCxnSpPr>
        <p:spPr>
          <a:xfrm flipV="1">
            <a:off x="7556839" y="253852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接點 95"/>
          <p:cNvCxnSpPr/>
          <p:nvPr/>
        </p:nvCxnSpPr>
        <p:spPr>
          <a:xfrm flipV="1">
            <a:off x="9666901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接點 96"/>
          <p:cNvCxnSpPr/>
          <p:nvPr/>
        </p:nvCxnSpPr>
        <p:spPr>
          <a:xfrm flipV="1">
            <a:off x="11773730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接點 97"/>
          <p:cNvCxnSpPr/>
          <p:nvPr/>
        </p:nvCxnSpPr>
        <p:spPr>
          <a:xfrm flipV="1">
            <a:off x="13861962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接點 98"/>
          <p:cNvCxnSpPr>
            <a:cxnSpLocks/>
          </p:cNvCxnSpPr>
          <p:nvPr/>
        </p:nvCxnSpPr>
        <p:spPr>
          <a:xfrm flipV="1">
            <a:off x="7555478" y="1962324"/>
            <a:ext cx="5786" cy="5762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接點 101"/>
          <p:cNvCxnSpPr/>
          <p:nvPr/>
        </p:nvCxnSpPr>
        <p:spPr>
          <a:xfrm>
            <a:off x="2268674" y="2538388"/>
            <a:ext cx="115932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接點 129"/>
          <p:cNvCxnSpPr/>
          <p:nvPr/>
        </p:nvCxnSpPr>
        <p:spPr>
          <a:xfrm>
            <a:off x="9678862" y="4050556"/>
            <a:ext cx="27789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接點 132"/>
          <p:cNvCxnSpPr/>
          <p:nvPr/>
        </p:nvCxnSpPr>
        <p:spPr>
          <a:xfrm flipV="1">
            <a:off x="9683512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接點 133"/>
          <p:cNvCxnSpPr/>
          <p:nvPr/>
        </p:nvCxnSpPr>
        <p:spPr>
          <a:xfrm flipV="1">
            <a:off x="12447387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接點 134"/>
          <p:cNvCxnSpPr/>
          <p:nvPr/>
        </p:nvCxnSpPr>
        <p:spPr>
          <a:xfrm flipV="1">
            <a:off x="11057021" y="4055852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73" name="表格 20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989639"/>
              </p:ext>
            </p:extLst>
          </p:nvPr>
        </p:nvGraphicFramePr>
        <p:xfrm>
          <a:off x="11377686" y="5994772"/>
          <a:ext cx="3417093" cy="3919577"/>
        </p:xfrm>
        <a:graphic>
          <a:graphicData uri="http://schemas.openxmlformats.org/drawingml/2006/table">
            <a:tbl>
              <a:tblPr firstRow="1" firstCol="1" bandRow="1"/>
              <a:tblGrid>
                <a:gridCol w="13975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9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341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門檻標準</a:t>
                      </a:r>
                      <a:endParaRPr lang="en-US" altLang="zh-TW" sz="1400" b="1" kern="100" dirty="0">
                        <a:effectLst/>
                        <a:latin typeface="Calibri"/>
                        <a:ea typeface="標楷體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200" b="0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Threshold Standard</a:t>
                      </a:r>
                      <a:endParaRPr lang="zh-TW" sz="1600" b="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53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全民英檢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GEPT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中高級複試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托福</a:t>
                      </a:r>
                      <a:r>
                        <a:rPr lang="en-US" sz="1400" kern="100" dirty="0" err="1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iBT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79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雅思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IELTS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6.5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級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多益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TOEIC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820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牛津英語分級檢定測驗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OOPT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80</a:t>
                      </a: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劍橋大學英語能力認證分級測驗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Cambridge Main Suite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First (FCE)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劍橋大學國際商務英語能力測驗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BULATS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67</a:t>
                      </a: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補強英文</a:t>
                      </a:r>
                      <a:endParaRPr lang="zh-TW" sz="14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altLang="zh-TW" sz="1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8433377"/>
                  </a:ext>
                </a:extLst>
              </a:tr>
            </a:tbl>
          </a:graphicData>
        </a:graphic>
      </p:graphicFrame>
      <p:cxnSp>
        <p:nvCxnSpPr>
          <p:cNvPr id="147" name="直線接點 146"/>
          <p:cNvCxnSpPr>
            <a:cxnSpLocks/>
          </p:cNvCxnSpPr>
          <p:nvPr/>
        </p:nvCxnSpPr>
        <p:spPr>
          <a:xfrm flipH="1" flipV="1">
            <a:off x="13861962" y="3709613"/>
            <a:ext cx="23700" cy="22851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1" name="表格 60"/>
          <p:cNvGraphicFramePr>
            <a:graphicFrameLocks noGrp="1"/>
          </p:cNvGraphicFramePr>
          <p:nvPr/>
        </p:nvGraphicFramePr>
        <p:xfrm>
          <a:off x="216446" y="5593863"/>
          <a:ext cx="1650835" cy="435112"/>
        </p:xfrm>
        <a:graphic>
          <a:graphicData uri="http://schemas.openxmlformats.org/drawingml/2006/table">
            <a:tbl>
              <a:tblPr firstRow="1" bandRow="1"/>
              <a:tblGrid>
                <a:gridCol w="1650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64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踏溯台南（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Tainan strolls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2" name="表格 61"/>
          <p:cNvGraphicFramePr>
            <a:graphicFrameLocks noGrp="1"/>
          </p:cNvGraphicFramePr>
          <p:nvPr/>
        </p:nvGraphicFramePr>
        <p:xfrm>
          <a:off x="2050456" y="5593864"/>
          <a:ext cx="1981957" cy="2251786"/>
        </p:xfrm>
        <a:graphic>
          <a:graphicData uri="http://schemas.openxmlformats.org/drawingml/2006/table">
            <a:tbl>
              <a:tblPr firstRow="1" bandRow="1"/>
              <a:tblGrid>
                <a:gridCol w="1981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2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語文課程（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Language Courses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66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基礎國文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Basic Chinese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外國語言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Foreign Language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3" name="表格 62"/>
          <p:cNvGraphicFramePr>
            <a:graphicFrameLocks noGrp="1"/>
          </p:cNvGraphicFramePr>
          <p:nvPr/>
        </p:nvGraphicFramePr>
        <p:xfrm>
          <a:off x="4210696" y="5593863"/>
          <a:ext cx="2627884" cy="3872951"/>
        </p:xfrm>
        <a:graphic>
          <a:graphicData uri="http://schemas.openxmlformats.org/drawingml/2006/table">
            <a:tbl>
              <a:tblPr firstRow="1" bandRow="1"/>
              <a:tblGrid>
                <a:gridCol w="2627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10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領域通識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（4-18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Area Courses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8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——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「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5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領域至少選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3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領域」</a:t>
                      </a:r>
                      <a:endParaRPr lang="en-US" altLang="zh-TW" sz="1100" b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Choose at least 3 out of  5 area</a:t>
                      </a:r>
                      <a:endParaRPr lang="zh-TW" altLang="en-US" sz="11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人文學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Humanities</a:t>
                      </a:r>
                      <a:b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生命倫理學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Life Ethics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0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社會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Social Sciences</a:t>
                      </a:r>
                      <a:b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公民素養與社會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6987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Civic Literacy and Society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自然與工程科學</a:t>
                      </a:r>
                      <a:endParaRPr lang="en-US" altLang="zh-TW" sz="11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Natural and Engineering Sciences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生命科學與健康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Life Sciences and Health</a:t>
                      </a:r>
                      <a:endParaRPr lang="zh-TW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科際整合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Interdisciplinary Integration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4" name="表格 63"/>
          <p:cNvGraphicFramePr>
            <a:graphicFrameLocks noGrp="1"/>
          </p:cNvGraphicFramePr>
          <p:nvPr/>
        </p:nvGraphicFramePr>
        <p:xfrm>
          <a:off x="7012168" y="5593864"/>
          <a:ext cx="2472909" cy="2576088"/>
        </p:xfrm>
        <a:graphic>
          <a:graphicData uri="http://schemas.openxmlformats.org/drawingml/2006/table">
            <a:tbl>
              <a:tblPr firstRow="1" bandRow="1"/>
              <a:tblGrid>
                <a:gridCol w="24729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2791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融合通識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（1-15 </a:t>
                      </a: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5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Comprehensive Courses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7449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通識領袖論壇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Leadership Forum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臺灣綜合大學通識巡禮講座</a:t>
                      </a:r>
                      <a:endParaRPr lang="en-US" altLang="zh-TW" sz="105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General Education Lecture Series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通識專題講座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       </a:t>
                      </a: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General Education Forum</a:t>
                      </a:r>
                    </a:p>
                    <a:p>
                      <a:pPr marL="284400" marR="0" lvl="0" indent="-2844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通識總整課程                      </a:t>
                      </a:r>
                      <a:r>
                        <a:rPr lang="en-US" altLang="zh-TW" sz="105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Capstone Courses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通識教育生活實踐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(</a:t>
                      </a: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至多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6</a:t>
                      </a: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學分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Learning by Practice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65" name="直線接點 64"/>
          <p:cNvCxnSpPr>
            <a:stCxn id="63" idx="0"/>
          </p:cNvCxnSpPr>
          <p:nvPr/>
        </p:nvCxnSpPr>
        <p:spPr>
          <a:xfrm flipV="1">
            <a:off x="5524638" y="4874233"/>
            <a:ext cx="1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接點 65"/>
          <p:cNvCxnSpPr>
            <a:cxnSpLocks/>
          </p:cNvCxnSpPr>
          <p:nvPr/>
        </p:nvCxnSpPr>
        <p:spPr>
          <a:xfrm>
            <a:off x="1041863" y="4874232"/>
            <a:ext cx="708643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左大括弧 86"/>
          <p:cNvSpPr/>
          <p:nvPr/>
        </p:nvSpPr>
        <p:spPr>
          <a:xfrm>
            <a:off x="2448694" y="6642844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8" name="左大括弧 87"/>
          <p:cNvSpPr/>
          <p:nvPr/>
        </p:nvSpPr>
        <p:spPr>
          <a:xfrm>
            <a:off x="2448694" y="7434932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92" name="直線接點 91"/>
          <p:cNvCxnSpPr>
            <a:cxnSpLocks/>
          </p:cNvCxnSpPr>
          <p:nvPr/>
        </p:nvCxnSpPr>
        <p:spPr>
          <a:xfrm flipV="1">
            <a:off x="8122811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接點 92"/>
          <p:cNvCxnSpPr/>
          <p:nvPr/>
        </p:nvCxnSpPr>
        <p:spPr>
          <a:xfrm flipV="1">
            <a:off x="3004357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接點 99"/>
          <p:cNvCxnSpPr/>
          <p:nvPr/>
        </p:nvCxnSpPr>
        <p:spPr>
          <a:xfrm flipV="1">
            <a:off x="1041863" y="4874232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群組 70"/>
          <p:cNvGrpSpPr/>
          <p:nvPr/>
        </p:nvGrpSpPr>
        <p:grpSpPr>
          <a:xfrm>
            <a:off x="4011851" y="2887622"/>
            <a:ext cx="1800200" cy="811187"/>
            <a:chOff x="7633270" y="3978546"/>
            <a:chExt cx="1800200" cy="765668"/>
          </a:xfrm>
          <a:gradFill flip="none" rotWithShape="1">
            <a:gsLst>
              <a:gs pos="31000">
                <a:schemeClr val="accent5">
                  <a:lumMod val="5000"/>
                  <a:lumOff val="95000"/>
                </a:schemeClr>
              </a:gs>
              <a:gs pos="45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  <a:gs pos="63000">
                <a:schemeClr val="accent5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73" name="圓角矩形 72"/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72" name="文字方塊 71"/>
            <p:cNvSpPr txBox="1"/>
            <p:nvPr/>
          </p:nvSpPr>
          <p:spPr>
            <a:xfrm>
              <a:off x="7633270" y="3978546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體育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Physical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四學期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學分必修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77" name="群組 76"/>
          <p:cNvGrpSpPr/>
          <p:nvPr/>
        </p:nvGrpSpPr>
        <p:grpSpPr>
          <a:xfrm>
            <a:off x="8778762" y="2898430"/>
            <a:ext cx="1806836" cy="839853"/>
            <a:chOff x="7633270" y="3978548"/>
            <a:chExt cx="1806836" cy="79272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5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6200000" scaled="0"/>
            <a:tileRect/>
          </a:gradFill>
        </p:grpSpPr>
        <p:sp>
          <p:nvSpPr>
            <p:cNvPr id="79" name="圓角矩形 78"/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78" name="文字方塊 77"/>
            <p:cNvSpPr txBox="1"/>
            <p:nvPr/>
          </p:nvSpPr>
          <p:spPr>
            <a:xfrm>
              <a:off x="7639906" y="4001432"/>
              <a:ext cx="1800200" cy="7698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必修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Required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【170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67" name="群組 66">
            <a:extLst>
              <a:ext uri="{FF2B5EF4-FFF2-40B4-BE49-F238E27FC236}">
                <a16:creationId xmlns:a16="http://schemas.microsoft.com/office/drawing/2014/main" id="{58033E06-67F6-459D-B776-45B88CA09E1D}"/>
              </a:ext>
            </a:extLst>
          </p:cNvPr>
          <p:cNvGrpSpPr/>
          <p:nvPr/>
        </p:nvGrpSpPr>
        <p:grpSpPr>
          <a:xfrm>
            <a:off x="12957211" y="2899241"/>
            <a:ext cx="1806836" cy="811185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  <a:gs pos="57000">
                <a:schemeClr val="accent4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68" name="圓角矩形 78">
              <a:extLst>
                <a:ext uri="{FF2B5EF4-FFF2-40B4-BE49-F238E27FC236}">
                  <a16:creationId xmlns:a16="http://schemas.microsoft.com/office/drawing/2014/main" id="{AF8CBF0E-E735-467C-BB0C-3482753299D8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01" name="文字方塊 100">
              <a:extLst>
                <a:ext uri="{FF2B5EF4-FFF2-40B4-BE49-F238E27FC236}">
                  <a16:creationId xmlns:a16="http://schemas.microsoft.com/office/drawing/2014/main" id="{EC9ECB0B-5A33-49AE-AEC1-561926FC546D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63911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畢業英語檢定標準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The Graduation Standard for English Competence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3" name="群組 112">
            <a:extLst>
              <a:ext uri="{FF2B5EF4-FFF2-40B4-BE49-F238E27FC236}">
                <a16:creationId xmlns:a16="http://schemas.microsoft.com/office/drawing/2014/main" id="{DDB5E71F-7549-4BE9-941F-B7DA0C338737}"/>
              </a:ext>
            </a:extLst>
          </p:cNvPr>
          <p:cNvGrpSpPr/>
          <p:nvPr/>
        </p:nvGrpSpPr>
        <p:grpSpPr>
          <a:xfrm>
            <a:off x="1333502" y="2885897"/>
            <a:ext cx="1806836" cy="811185"/>
            <a:chOff x="7633270" y="3978548"/>
            <a:chExt cx="1806836" cy="765666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2000">
                <a:srgbClr val="FFE6CD"/>
              </a:gs>
              <a:gs pos="99000">
                <a:srgbClr val="FFDDDD"/>
              </a:gs>
              <a:gs pos="56000">
                <a:srgbClr val="FFDDDD"/>
              </a:gs>
            </a:gsLst>
            <a:lin ang="16200000" scaled="0"/>
            <a:tileRect/>
          </a:gradFill>
        </p:grpSpPr>
        <p:sp>
          <p:nvSpPr>
            <p:cNvPr id="114" name="圓角矩形 78">
              <a:extLst>
                <a:ext uri="{FF2B5EF4-FFF2-40B4-BE49-F238E27FC236}">
                  <a16:creationId xmlns:a16="http://schemas.microsoft.com/office/drawing/2014/main" id="{00422CBC-4460-40E7-9CD6-04E344AD0B9D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15" name="文字方塊 114">
              <a:extLst>
                <a:ext uri="{FF2B5EF4-FFF2-40B4-BE49-F238E27FC236}">
                  <a16:creationId xmlns:a16="http://schemas.microsoft.com/office/drawing/2014/main" id="{032450B8-DF4A-40AD-A9DC-3C7D4FFC5163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General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03" name="群組 102">
            <a:extLst>
              <a:ext uri="{FF2B5EF4-FFF2-40B4-BE49-F238E27FC236}">
                <a16:creationId xmlns:a16="http://schemas.microsoft.com/office/drawing/2014/main" id="{EB1B6BBC-1F6A-4161-94B3-06D44AE1D4D9}"/>
              </a:ext>
            </a:extLst>
          </p:cNvPr>
          <p:cNvGrpSpPr/>
          <p:nvPr/>
        </p:nvGrpSpPr>
        <p:grpSpPr>
          <a:xfrm>
            <a:off x="10850382" y="2891565"/>
            <a:ext cx="1806836" cy="832567"/>
            <a:chOff x="7633270" y="3978548"/>
            <a:chExt cx="1806836" cy="765666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104" name="圓角矩形 78">
              <a:extLst>
                <a:ext uri="{FF2B5EF4-FFF2-40B4-BE49-F238E27FC236}">
                  <a16:creationId xmlns:a16="http://schemas.microsoft.com/office/drawing/2014/main" id="{9C0436EA-D158-4BDE-9130-2B850EE17CC2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05" name="文字方塊 104">
              <a:extLst>
                <a:ext uri="{FF2B5EF4-FFF2-40B4-BE49-F238E27FC236}">
                  <a16:creationId xmlns:a16="http://schemas.microsoft.com/office/drawing/2014/main" id="{3C54F3F6-D2A3-4B66-A124-CB56473C4C4E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06" name="群組 105">
            <a:extLst>
              <a:ext uri="{FF2B5EF4-FFF2-40B4-BE49-F238E27FC236}">
                <a16:creationId xmlns:a16="http://schemas.microsoft.com/office/drawing/2014/main" id="{398258BF-A748-43F0-B1AC-E1E7015C626A}"/>
              </a:ext>
            </a:extLst>
          </p:cNvPr>
          <p:cNvGrpSpPr/>
          <p:nvPr/>
        </p:nvGrpSpPr>
        <p:grpSpPr>
          <a:xfrm>
            <a:off x="6655321" y="2890701"/>
            <a:ext cx="1806836" cy="815609"/>
            <a:chOff x="7633270" y="3978548"/>
            <a:chExt cx="1806836" cy="769842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57000">
                <a:srgbClr val="FFFFCC"/>
              </a:gs>
            </a:gsLst>
            <a:lin ang="16200000" scaled="0"/>
            <a:tileRect/>
          </a:gradFill>
        </p:grpSpPr>
        <p:sp>
          <p:nvSpPr>
            <p:cNvPr id="108" name="圓角矩形 78">
              <a:extLst>
                <a:ext uri="{FF2B5EF4-FFF2-40B4-BE49-F238E27FC236}">
                  <a16:creationId xmlns:a16="http://schemas.microsoft.com/office/drawing/2014/main" id="{6CA4FC18-D64A-4EFF-8216-0CAF44A58269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09" name="文字方塊 108">
              <a:extLst>
                <a:ext uri="{FF2B5EF4-FFF2-40B4-BE49-F238E27FC236}">
                  <a16:creationId xmlns:a16="http://schemas.microsoft.com/office/drawing/2014/main" id="{8DAC059B-FD34-4CE5-BA33-B7E99A0BE473}"/>
                </a:ext>
              </a:extLst>
            </p:cNvPr>
            <p:cNvSpPr txBox="1"/>
            <p:nvPr/>
          </p:nvSpPr>
          <p:spPr>
            <a:xfrm>
              <a:off x="7639906" y="3978549"/>
              <a:ext cx="1800200" cy="7698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服務學習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Service Study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三學期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學分必修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16" name="群組 115">
            <a:extLst>
              <a:ext uri="{FF2B5EF4-FFF2-40B4-BE49-F238E27FC236}">
                <a16:creationId xmlns:a16="http://schemas.microsoft.com/office/drawing/2014/main" id="{3BA5A302-5922-45ED-86DD-2B06795492C0}"/>
              </a:ext>
            </a:extLst>
          </p:cNvPr>
          <p:cNvGrpSpPr/>
          <p:nvPr/>
        </p:nvGrpSpPr>
        <p:grpSpPr>
          <a:xfrm>
            <a:off x="5660723" y="479416"/>
            <a:ext cx="3766667" cy="1485458"/>
            <a:chOff x="7633270" y="3978548"/>
            <a:chExt cx="1817572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  <a:gs pos="57000">
                <a:schemeClr val="accent3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117" name="圓角矩形 78">
              <a:extLst>
                <a:ext uri="{FF2B5EF4-FFF2-40B4-BE49-F238E27FC236}">
                  <a16:creationId xmlns:a16="http://schemas.microsoft.com/office/drawing/2014/main" id="{57FFE65D-9988-49AC-B3B5-1DA0FA48589F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18" name="文字方塊 117">
              <a:extLst>
                <a:ext uri="{FF2B5EF4-FFF2-40B4-BE49-F238E27FC236}">
                  <a16:creationId xmlns:a16="http://schemas.microsoft.com/office/drawing/2014/main" id="{04A24C20-0D7D-4936-ADC1-5CC5109C84F6}"/>
                </a:ext>
              </a:extLst>
            </p:cNvPr>
            <p:cNvSpPr txBox="1"/>
            <p:nvPr/>
          </p:nvSpPr>
          <p:spPr>
            <a:xfrm>
              <a:off x="7650642" y="4038108"/>
              <a:ext cx="1800200" cy="64249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2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六年學制修業規定</a:t>
              </a:r>
              <a:endParaRPr lang="en-US" altLang="zh-TW" sz="2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6 Years Curriculum Regulation</a:t>
              </a: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Students of 2020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800" b="1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【109</a:t>
              </a:r>
              <a:r>
                <a:rPr lang="zh-TW" altLang="en-US" sz="1800" b="1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學年</a:t>
              </a:r>
              <a:r>
                <a:rPr lang="zh-TW" altLang="en-US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度入學生</a:t>
              </a:r>
              <a:r>
                <a:rPr lang="en-US" altLang="zh-TW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19" name="群組 118">
            <a:extLst>
              <a:ext uri="{FF2B5EF4-FFF2-40B4-BE49-F238E27FC236}">
                <a16:creationId xmlns:a16="http://schemas.microsoft.com/office/drawing/2014/main" id="{30051440-19FD-44E1-9FAD-C14BFDF41378}"/>
              </a:ext>
            </a:extLst>
          </p:cNvPr>
          <p:cNvGrpSpPr/>
          <p:nvPr/>
        </p:nvGrpSpPr>
        <p:grpSpPr>
          <a:xfrm>
            <a:off x="8681103" y="4404171"/>
            <a:ext cx="1436826" cy="1026343"/>
            <a:chOff x="7633270" y="3978548"/>
            <a:chExt cx="1806836" cy="77837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120" name="圓角矩形 78">
              <a:extLst>
                <a:ext uri="{FF2B5EF4-FFF2-40B4-BE49-F238E27FC236}">
                  <a16:creationId xmlns:a16="http://schemas.microsoft.com/office/drawing/2014/main" id="{A38B1C46-97F0-4560-AC8B-82C90C240411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21" name="文字方塊 120">
              <a:extLst>
                <a:ext uri="{FF2B5EF4-FFF2-40B4-BE49-F238E27FC236}">
                  <a16:creationId xmlns:a16="http://schemas.microsoft.com/office/drawing/2014/main" id="{A748AE8B-323F-483D-B626-0976A6C72D9B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7837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Medical Humanities</a:t>
              </a:r>
              <a:endParaRPr lang="zh-TW" altLang="en-US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至少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22" name="群組 121">
            <a:extLst>
              <a:ext uri="{FF2B5EF4-FFF2-40B4-BE49-F238E27FC236}">
                <a16:creationId xmlns:a16="http://schemas.microsoft.com/office/drawing/2014/main" id="{1361FA35-8F73-4308-A8DE-33BB5425A5A3}"/>
              </a:ext>
            </a:extLst>
          </p:cNvPr>
          <p:cNvGrpSpPr/>
          <p:nvPr/>
        </p:nvGrpSpPr>
        <p:grpSpPr>
          <a:xfrm>
            <a:off x="11767614" y="4403982"/>
            <a:ext cx="1464165" cy="1183266"/>
            <a:chOff x="7633270" y="3978548"/>
            <a:chExt cx="1806836" cy="891592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123" name="圓角矩形 78">
              <a:extLst>
                <a:ext uri="{FF2B5EF4-FFF2-40B4-BE49-F238E27FC236}">
                  <a16:creationId xmlns:a16="http://schemas.microsoft.com/office/drawing/2014/main" id="{0D7625B2-0EB7-49B8-A030-8FB95DCD86CC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24" name="文字方塊 123">
              <a:extLst>
                <a:ext uri="{FF2B5EF4-FFF2-40B4-BE49-F238E27FC236}">
                  <a16:creationId xmlns:a16="http://schemas.microsoft.com/office/drawing/2014/main" id="{74EE6EFB-03FD-4182-97F5-2F258C49B5EB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89159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外系選修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 of Other Department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至多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4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25" name="群組 124">
            <a:extLst>
              <a:ext uri="{FF2B5EF4-FFF2-40B4-BE49-F238E27FC236}">
                <a16:creationId xmlns:a16="http://schemas.microsoft.com/office/drawing/2014/main" id="{F36F3524-B636-4FF9-AD67-31337542DF85}"/>
              </a:ext>
            </a:extLst>
          </p:cNvPr>
          <p:cNvGrpSpPr/>
          <p:nvPr/>
        </p:nvGrpSpPr>
        <p:grpSpPr>
          <a:xfrm>
            <a:off x="10237219" y="4389537"/>
            <a:ext cx="1431547" cy="1031973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rgbClr val="FFE6CD"/>
              </a:gs>
              <a:gs pos="100000">
                <a:srgbClr val="FFE6CD"/>
              </a:gs>
              <a:gs pos="57000">
                <a:srgbClr val="FFE6CD"/>
              </a:gs>
            </a:gsLst>
            <a:lin ang="16200000" scaled="0"/>
            <a:tileRect/>
          </a:gradFill>
        </p:grpSpPr>
        <p:sp>
          <p:nvSpPr>
            <p:cNvPr id="126" name="圓角矩形 78">
              <a:extLst>
                <a:ext uri="{FF2B5EF4-FFF2-40B4-BE49-F238E27FC236}">
                  <a16:creationId xmlns:a16="http://schemas.microsoft.com/office/drawing/2014/main" id="{423328F7-48BA-478F-A85D-AC2027217AFE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27" name="文字方塊 126">
              <a:extLst>
                <a:ext uri="{FF2B5EF4-FFF2-40B4-BE49-F238E27FC236}">
                  <a16:creationId xmlns:a16="http://schemas.microsoft.com/office/drawing/2014/main" id="{536BA1EA-3140-4A5E-95C2-892F28C92158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46481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非醫學人文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Non-Medical Humanities</a:t>
              </a:r>
              <a:endParaRPr lang="en-US" altLang="zh-TW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8" name="群組 127">
            <a:extLst>
              <a:ext uri="{FF2B5EF4-FFF2-40B4-BE49-F238E27FC236}">
                <a16:creationId xmlns:a16="http://schemas.microsoft.com/office/drawing/2014/main" id="{C7A1839D-4FFE-4C8D-992F-AADA6B55A1F6}"/>
              </a:ext>
            </a:extLst>
          </p:cNvPr>
          <p:cNvGrpSpPr/>
          <p:nvPr/>
        </p:nvGrpSpPr>
        <p:grpSpPr>
          <a:xfrm>
            <a:off x="5983212" y="9690136"/>
            <a:ext cx="1806836" cy="1152125"/>
            <a:chOff x="7633270" y="3978548"/>
            <a:chExt cx="1806836" cy="915094"/>
          </a:xfrm>
          <a:gradFill flip="none" rotWithShape="1">
            <a:gsLst>
              <a:gs pos="35000">
                <a:schemeClr val="accent3">
                  <a:lumMod val="5000"/>
                  <a:lumOff val="95000"/>
                </a:schemeClr>
              </a:gs>
              <a:gs pos="60000">
                <a:srgbClr val="FFDDDD"/>
              </a:gs>
              <a:gs pos="100000">
                <a:srgbClr val="FFDDDD"/>
              </a:gs>
              <a:gs pos="54000">
                <a:srgbClr val="FFDDDD"/>
              </a:gs>
            </a:gsLst>
            <a:lin ang="16200000" scaled="0"/>
            <a:tileRect/>
          </a:gradFill>
        </p:grpSpPr>
        <p:sp>
          <p:nvSpPr>
            <p:cNvPr id="131" name="圓角矩形 78">
              <a:extLst>
                <a:ext uri="{FF2B5EF4-FFF2-40B4-BE49-F238E27FC236}">
                  <a16:creationId xmlns:a16="http://schemas.microsoft.com/office/drawing/2014/main" id="{019AF161-E63F-472C-88EE-A86BCC4DABB1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32" name="文字方塊 131">
              <a:extLst>
                <a:ext uri="{FF2B5EF4-FFF2-40B4-BE49-F238E27FC236}">
                  <a16:creationId xmlns:a16="http://schemas.microsoft.com/office/drawing/2014/main" id="{77E1667E-ED1A-425C-B883-5D0A454AFDE2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9150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領域通識</a:t>
              </a:r>
              <a:r>
                <a:rPr lang="en-US" altLang="zh-TW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+</a:t>
              </a:r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融合通識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Area Courses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&amp;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Comprehensive Courses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【19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pic>
        <p:nvPicPr>
          <p:cNvPr id="75" name="圖片 74">
            <a:extLst>
              <a:ext uri="{FF2B5EF4-FFF2-40B4-BE49-F238E27FC236}">
                <a16:creationId xmlns:a16="http://schemas.microsoft.com/office/drawing/2014/main" id="{50371F66-5F0F-49A1-B2FB-9C7D4EB3DE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54" y="306140"/>
            <a:ext cx="792088" cy="792088"/>
          </a:xfrm>
          <a:prstGeom prst="rect">
            <a:avLst/>
          </a:prstGeom>
        </p:spPr>
      </p:pic>
      <p:sp>
        <p:nvSpPr>
          <p:cNvPr id="76" name="文字方塊 75">
            <a:extLst>
              <a:ext uri="{FF2B5EF4-FFF2-40B4-BE49-F238E27FC236}">
                <a16:creationId xmlns:a16="http://schemas.microsoft.com/office/drawing/2014/main" id="{651172E7-64F8-48C0-9C04-A0931669670E}"/>
              </a:ext>
            </a:extLst>
          </p:cNvPr>
          <p:cNvSpPr txBox="1"/>
          <p:nvPr/>
        </p:nvSpPr>
        <p:spPr>
          <a:xfrm>
            <a:off x="1080542" y="3781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國立成功大學醫學系</a:t>
            </a:r>
            <a:endParaRPr lang="en-US" altLang="zh-TW" sz="18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417EB279-D7D1-4759-BF5A-AFED5AA5EDC0}"/>
              </a:ext>
            </a:extLst>
          </p:cNvPr>
          <p:cNvSpPr txBox="1"/>
          <p:nvPr/>
        </p:nvSpPr>
        <p:spPr>
          <a:xfrm>
            <a:off x="1080542" y="738188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School of Medicine, College of Medicine, NCKU</a:t>
            </a:r>
          </a:p>
        </p:txBody>
      </p:sp>
    </p:spTree>
    <p:extLst>
      <p:ext uri="{BB962C8B-B14F-4D97-AF65-F5344CB8AC3E}">
        <p14:creationId xmlns:p14="http://schemas.microsoft.com/office/powerpoint/2010/main" val="3413968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404</Words>
  <Application>Microsoft Office PowerPoint</Application>
  <PresentationFormat>自訂</PresentationFormat>
  <Paragraphs>84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標楷體</vt:lpstr>
      <vt:lpstr>Arial</vt:lpstr>
      <vt:lpstr>Calibri</vt:lpstr>
      <vt:lpstr>Times New Roman</vt:lpstr>
      <vt:lpstr>Wingdings 2</vt:lpstr>
      <vt:lpstr>Office 佈景主題</vt:lpstr>
      <vt:lpstr>PowerPoint 簡報</vt:lpstr>
    </vt:vector>
  </TitlesOfParts>
  <Company>NCKU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Admin</dc:creator>
  <cp:lastModifiedBy>莊小瑤 Chuang, Hsiao-Yao</cp:lastModifiedBy>
  <cp:revision>66</cp:revision>
  <cp:lastPrinted>2021-08-20T01:42:01Z</cp:lastPrinted>
  <dcterms:created xsi:type="dcterms:W3CDTF">2019-10-18T02:43:53Z</dcterms:created>
  <dcterms:modified xsi:type="dcterms:W3CDTF">2025-03-18T06:25:14Z</dcterms:modified>
</cp:coreProperties>
</file>