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5122525" cy="10693400"/>
  <p:notesSz cx="6735763" cy="9869488"/>
  <p:defaultTextStyle>
    <a:defPPr>
      <a:defRPr lang="zh-TW"/>
    </a:defPPr>
    <a:lvl1pPr marL="0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1pPr>
    <a:lvl2pPr marL="737555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2pPr>
    <a:lvl3pPr marL="1475110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3pPr>
    <a:lvl4pPr marL="2212665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4pPr>
    <a:lvl5pPr marL="2950220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5pPr>
    <a:lvl6pPr marL="3687775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6pPr>
    <a:lvl7pPr marL="4425330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7pPr>
    <a:lvl8pPr marL="5162885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8pPr>
    <a:lvl9pPr marL="5900440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>
          <p15:clr>
            <a:srgbClr val="A4A3A4"/>
          </p15:clr>
        </p15:guide>
        <p15:guide id="2" pos="476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DDD"/>
    <a:srgbClr val="FFE6CD"/>
    <a:srgbClr val="FFFFCC"/>
    <a:srgbClr val="FFDCB9"/>
    <a:srgbClr val="FFCCCC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250" autoAdjust="0"/>
  </p:normalViewPr>
  <p:slideViewPr>
    <p:cSldViewPr>
      <p:cViewPr varScale="1">
        <p:scale>
          <a:sx n="71" d="100"/>
          <a:sy n="71" d="100"/>
        </p:scale>
        <p:origin x="1422" y="60"/>
      </p:cViewPr>
      <p:guideLst>
        <p:guide orient="horz" pos="3368"/>
        <p:guide pos="476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8830" cy="495188"/>
          </a:xfrm>
          <a:prstGeom prst="rect">
            <a:avLst/>
          </a:prstGeom>
        </p:spPr>
        <p:txBody>
          <a:bodyPr vert="horz" lIns="90772" tIns="45386" rIns="90772" bIns="45386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15375" y="0"/>
            <a:ext cx="2918830" cy="495188"/>
          </a:xfrm>
          <a:prstGeom prst="rect">
            <a:avLst/>
          </a:prstGeom>
        </p:spPr>
        <p:txBody>
          <a:bodyPr vert="horz" lIns="90772" tIns="45386" rIns="90772" bIns="45386" rtlCol="0"/>
          <a:lstStyle>
            <a:lvl1pPr algn="r">
              <a:defRPr sz="1200"/>
            </a:lvl1pPr>
          </a:lstStyle>
          <a:p>
            <a:fld id="{4373FE99-30E1-4A88-9822-8C1D9CFD4DB8}" type="datetimeFigureOut">
              <a:rPr lang="zh-TW" altLang="en-US" smtClean="0"/>
              <a:t>2025/8/6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014413" y="1233488"/>
            <a:ext cx="4706937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72" tIns="45386" rIns="90772" bIns="45386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73577" y="4749691"/>
            <a:ext cx="5388610" cy="3886111"/>
          </a:xfrm>
          <a:prstGeom prst="rect">
            <a:avLst/>
          </a:prstGeom>
        </p:spPr>
        <p:txBody>
          <a:bodyPr vert="horz" lIns="90772" tIns="45386" rIns="90772" bIns="45386" rtlCol="0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1" y="9374301"/>
            <a:ext cx="2918830" cy="495187"/>
          </a:xfrm>
          <a:prstGeom prst="rect">
            <a:avLst/>
          </a:prstGeom>
        </p:spPr>
        <p:txBody>
          <a:bodyPr vert="horz" lIns="90772" tIns="45386" rIns="90772" bIns="45386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15375" y="9374301"/>
            <a:ext cx="2918830" cy="495187"/>
          </a:xfrm>
          <a:prstGeom prst="rect">
            <a:avLst/>
          </a:prstGeom>
        </p:spPr>
        <p:txBody>
          <a:bodyPr vert="horz" lIns="90772" tIns="45386" rIns="90772" bIns="45386" rtlCol="0" anchor="b"/>
          <a:lstStyle>
            <a:lvl1pPr algn="r">
              <a:defRPr sz="1200"/>
            </a:lvl1pPr>
          </a:lstStyle>
          <a:p>
            <a:fld id="{266782B8-4CBF-4356-B0FE-5B0D8814FE9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484063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6782B8-4CBF-4356-B0FE-5B0D8814FE93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650566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34190" y="3321886"/>
            <a:ext cx="12854146" cy="2292150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2268379" y="6059593"/>
            <a:ext cx="10585768" cy="273275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375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751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126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502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877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253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628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900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2025/8/6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02010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2025/8/6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33639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10963831" y="428232"/>
            <a:ext cx="3402568" cy="9124045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756126" y="428232"/>
            <a:ext cx="9955662" cy="9124045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2025/8/6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06716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2025/8/6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46192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194575" y="6871500"/>
            <a:ext cx="12854146" cy="2123828"/>
          </a:xfrm>
        </p:spPr>
        <p:txBody>
          <a:bodyPr anchor="t"/>
          <a:lstStyle>
            <a:lvl1pPr algn="l">
              <a:defRPr sz="6500" b="1" cap="all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194575" y="4532320"/>
            <a:ext cx="12854146" cy="2339180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37555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75110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221266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95022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68777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42533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16288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90044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2025/8/6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2454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756126" y="2495127"/>
            <a:ext cx="6679115" cy="7057150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7687284" y="2495127"/>
            <a:ext cx="6679115" cy="7057150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2025/8/6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6312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56126" y="2393639"/>
            <a:ext cx="6681741" cy="997555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555" indent="0">
              <a:buNone/>
              <a:defRPr sz="3200" b="1"/>
            </a:lvl2pPr>
            <a:lvl3pPr marL="1475110" indent="0">
              <a:buNone/>
              <a:defRPr sz="2900" b="1"/>
            </a:lvl3pPr>
            <a:lvl4pPr marL="2212665" indent="0">
              <a:buNone/>
              <a:defRPr sz="2600" b="1"/>
            </a:lvl4pPr>
            <a:lvl5pPr marL="2950220" indent="0">
              <a:buNone/>
              <a:defRPr sz="2600" b="1"/>
            </a:lvl5pPr>
            <a:lvl6pPr marL="3687775" indent="0">
              <a:buNone/>
              <a:defRPr sz="2600" b="1"/>
            </a:lvl6pPr>
            <a:lvl7pPr marL="4425330" indent="0">
              <a:buNone/>
              <a:defRPr sz="2600" b="1"/>
            </a:lvl7pPr>
            <a:lvl8pPr marL="5162885" indent="0">
              <a:buNone/>
              <a:defRPr sz="2600" b="1"/>
            </a:lvl8pPr>
            <a:lvl9pPr marL="5900440" indent="0">
              <a:buNone/>
              <a:defRPr sz="2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756126" y="3391194"/>
            <a:ext cx="6681741" cy="6161082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7682034" y="2393639"/>
            <a:ext cx="6684366" cy="997555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555" indent="0">
              <a:buNone/>
              <a:defRPr sz="3200" b="1"/>
            </a:lvl2pPr>
            <a:lvl3pPr marL="1475110" indent="0">
              <a:buNone/>
              <a:defRPr sz="2900" b="1"/>
            </a:lvl3pPr>
            <a:lvl4pPr marL="2212665" indent="0">
              <a:buNone/>
              <a:defRPr sz="2600" b="1"/>
            </a:lvl4pPr>
            <a:lvl5pPr marL="2950220" indent="0">
              <a:buNone/>
              <a:defRPr sz="2600" b="1"/>
            </a:lvl5pPr>
            <a:lvl6pPr marL="3687775" indent="0">
              <a:buNone/>
              <a:defRPr sz="2600" b="1"/>
            </a:lvl6pPr>
            <a:lvl7pPr marL="4425330" indent="0">
              <a:buNone/>
              <a:defRPr sz="2600" b="1"/>
            </a:lvl7pPr>
            <a:lvl8pPr marL="5162885" indent="0">
              <a:buNone/>
              <a:defRPr sz="2600" b="1"/>
            </a:lvl8pPr>
            <a:lvl9pPr marL="5900440" indent="0">
              <a:buNone/>
              <a:defRPr sz="2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7682034" y="3391194"/>
            <a:ext cx="6684366" cy="6161082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2025/8/6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16215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2025/8/6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78735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2025/8/6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356732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56127" y="425756"/>
            <a:ext cx="4975207" cy="1811937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912487" y="425756"/>
            <a:ext cx="8453912" cy="9126521"/>
          </a:xfrm>
        </p:spPr>
        <p:txBody>
          <a:bodyPr/>
          <a:lstStyle>
            <a:lvl1pPr>
              <a:defRPr sz="5200"/>
            </a:lvl1pPr>
            <a:lvl2pPr>
              <a:defRPr sz="4500"/>
            </a:lvl2pPr>
            <a:lvl3pPr>
              <a:defRPr sz="39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756127" y="2237694"/>
            <a:ext cx="4975207" cy="7314583"/>
          </a:xfrm>
        </p:spPr>
        <p:txBody>
          <a:bodyPr/>
          <a:lstStyle>
            <a:lvl1pPr marL="0" indent="0">
              <a:buNone/>
              <a:defRPr sz="2300"/>
            </a:lvl1pPr>
            <a:lvl2pPr marL="737555" indent="0">
              <a:buNone/>
              <a:defRPr sz="1900"/>
            </a:lvl2pPr>
            <a:lvl3pPr marL="1475110" indent="0">
              <a:buNone/>
              <a:defRPr sz="1600"/>
            </a:lvl3pPr>
            <a:lvl4pPr marL="2212665" indent="0">
              <a:buNone/>
              <a:defRPr sz="1500"/>
            </a:lvl4pPr>
            <a:lvl5pPr marL="2950220" indent="0">
              <a:buNone/>
              <a:defRPr sz="1500"/>
            </a:lvl5pPr>
            <a:lvl6pPr marL="3687775" indent="0">
              <a:buNone/>
              <a:defRPr sz="1500"/>
            </a:lvl6pPr>
            <a:lvl7pPr marL="4425330" indent="0">
              <a:buNone/>
              <a:defRPr sz="1500"/>
            </a:lvl7pPr>
            <a:lvl8pPr marL="5162885" indent="0">
              <a:buNone/>
              <a:defRPr sz="1500"/>
            </a:lvl8pPr>
            <a:lvl9pPr marL="5900440" indent="0">
              <a:buNone/>
              <a:defRPr sz="15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2025/8/6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600954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964121" y="7485380"/>
            <a:ext cx="9073515" cy="883691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2964121" y="955475"/>
            <a:ext cx="9073515" cy="6416040"/>
          </a:xfrm>
        </p:spPr>
        <p:txBody>
          <a:bodyPr/>
          <a:lstStyle>
            <a:lvl1pPr marL="0" indent="0">
              <a:buNone/>
              <a:defRPr sz="5200"/>
            </a:lvl1pPr>
            <a:lvl2pPr marL="737555" indent="0">
              <a:buNone/>
              <a:defRPr sz="4500"/>
            </a:lvl2pPr>
            <a:lvl3pPr marL="1475110" indent="0">
              <a:buNone/>
              <a:defRPr sz="3900"/>
            </a:lvl3pPr>
            <a:lvl4pPr marL="2212665" indent="0">
              <a:buNone/>
              <a:defRPr sz="3200"/>
            </a:lvl4pPr>
            <a:lvl5pPr marL="2950220" indent="0">
              <a:buNone/>
              <a:defRPr sz="3200"/>
            </a:lvl5pPr>
            <a:lvl6pPr marL="3687775" indent="0">
              <a:buNone/>
              <a:defRPr sz="3200"/>
            </a:lvl6pPr>
            <a:lvl7pPr marL="4425330" indent="0">
              <a:buNone/>
              <a:defRPr sz="3200"/>
            </a:lvl7pPr>
            <a:lvl8pPr marL="5162885" indent="0">
              <a:buNone/>
              <a:defRPr sz="3200"/>
            </a:lvl8pPr>
            <a:lvl9pPr marL="5900440" indent="0">
              <a:buNone/>
              <a:defRPr sz="32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2964121" y="8369071"/>
            <a:ext cx="9073515" cy="1254989"/>
          </a:xfrm>
        </p:spPr>
        <p:txBody>
          <a:bodyPr/>
          <a:lstStyle>
            <a:lvl1pPr marL="0" indent="0">
              <a:buNone/>
              <a:defRPr sz="2300"/>
            </a:lvl1pPr>
            <a:lvl2pPr marL="737555" indent="0">
              <a:buNone/>
              <a:defRPr sz="1900"/>
            </a:lvl2pPr>
            <a:lvl3pPr marL="1475110" indent="0">
              <a:buNone/>
              <a:defRPr sz="1600"/>
            </a:lvl3pPr>
            <a:lvl4pPr marL="2212665" indent="0">
              <a:buNone/>
              <a:defRPr sz="1500"/>
            </a:lvl4pPr>
            <a:lvl5pPr marL="2950220" indent="0">
              <a:buNone/>
              <a:defRPr sz="1500"/>
            </a:lvl5pPr>
            <a:lvl6pPr marL="3687775" indent="0">
              <a:buNone/>
              <a:defRPr sz="1500"/>
            </a:lvl6pPr>
            <a:lvl7pPr marL="4425330" indent="0">
              <a:buNone/>
              <a:defRPr sz="1500"/>
            </a:lvl7pPr>
            <a:lvl8pPr marL="5162885" indent="0">
              <a:buNone/>
              <a:defRPr sz="1500"/>
            </a:lvl8pPr>
            <a:lvl9pPr marL="5900440" indent="0">
              <a:buNone/>
              <a:defRPr sz="15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2025/8/6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23734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756126" y="428232"/>
            <a:ext cx="13610273" cy="1782233"/>
          </a:xfrm>
          <a:prstGeom prst="rect">
            <a:avLst/>
          </a:prstGeom>
        </p:spPr>
        <p:txBody>
          <a:bodyPr vert="horz" lIns="147511" tIns="73756" rIns="147511" bIns="73756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56126" y="2495127"/>
            <a:ext cx="13610273" cy="7057150"/>
          </a:xfrm>
          <a:prstGeom prst="rect">
            <a:avLst/>
          </a:prstGeom>
        </p:spPr>
        <p:txBody>
          <a:bodyPr vert="horz" lIns="147511" tIns="73756" rIns="147511" bIns="73756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756126" y="9911198"/>
            <a:ext cx="3528589" cy="569325"/>
          </a:xfrm>
          <a:prstGeom prst="rect">
            <a:avLst/>
          </a:prstGeom>
        </p:spPr>
        <p:txBody>
          <a:bodyPr vert="horz" lIns="147511" tIns="73756" rIns="147511" bIns="73756" rtlCol="0" anchor="ctr"/>
          <a:lstStyle>
            <a:lvl1pPr algn="l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D6020F-488F-475B-8DD0-927B79906920}" type="datetimeFigureOut">
              <a:rPr lang="zh-TW" altLang="en-US" smtClean="0"/>
              <a:t>2025/8/6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5166863" y="9911198"/>
            <a:ext cx="4788800" cy="569325"/>
          </a:xfrm>
          <a:prstGeom prst="rect">
            <a:avLst/>
          </a:prstGeom>
        </p:spPr>
        <p:txBody>
          <a:bodyPr vert="horz" lIns="147511" tIns="73756" rIns="147511" bIns="73756" rtlCol="0" anchor="ctr"/>
          <a:lstStyle>
            <a:lvl1pPr algn="ctr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10837810" y="9911198"/>
            <a:ext cx="3528589" cy="569325"/>
          </a:xfrm>
          <a:prstGeom prst="rect">
            <a:avLst/>
          </a:prstGeom>
        </p:spPr>
        <p:txBody>
          <a:bodyPr vert="horz" lIns="147511" tIns="73756" rIns="147511" bIns="73756" rtlCol="0" anchor="ctr"/>
          <a:lstStyle>
            <a:lvl1pPr algn="r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345189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475110" rtl="0" eaLnBrk="1" latinLnBrk="0" hangingPunct="1">
        <a:spcBef>
          <a:spcPct val="0"/>
        </a:spcBef>
        <a:buNone/>
        <a:defRPr sz="7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3166" indent="-553166" algn="l" defTabSz="1475110" rtl="0" eaLnBrk="1" latinLnBrk="0" hangingPunct="1">
        <a:spcBef>
          <a:spcPct val="20000"/>
        </a:spcBef>
        <a:buFont typeface="Arial" panose="020B0604020202020204" pitchFamily="34" charset="0"/>
        <a:buChar char="•"/>
        <a:defRPr sz="5200" kern="1200">
          <a:solidFill>
            <a:schemeClr val="tx1"/>
          </a:solidFill>
          <a:latin typeface="+mn-lt"/>
          <a:ea typeface="+mn-ea"/>
          <a:cs typeface="+mn-cs"/>
        </a:defRPr>
      </a:lvl1pPr>
      <a:lvl2pPr marL="1198527" indent="-460972" algn="l" defTabSz="1475110" rtl="0" eaLnBrk="1" latinLnBrk="0" hangingPunct="1">
        <a:spcBef>
          <a:spcPct val="20000"/>
        </a:spcBef>
        <a:buFont typeface="Arial" panose="020B0604020202020204" pitchFamily="34" charset="0"/>
        <a:buChar char="–"/>
        <a:defRPr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43888" indent="-368778" algn="l" defTabSz="1475110" rtl="0" eaLnBrk="1" latinLnBrk="0" hangingPunct="1">
        <a:spcBef>
          <a:spcPct val="20000"/>
        </a:spcBef>
        <a:buFont typeface="Arial" panose="020B0604020202020204" pitchFamily="34" charset="0"/>
        <a:buChar char="•"/>
        <a:defRPr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581443" indent="-368778" algn="l" defTabSz="1475110" rtl="0" eaLnBrk="1" latinLnBrk="0" hangingPunct="1">
        <a:spcBef>
          <a:spcPct val="20000"/>
        </a:spcBef>
        <a:buFont typeface="Arial" panose="020B0604020202020204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318998" indent="-368778" algn="l" defTabSz="1475110" rtl="0" eaLnBrk="1" latinLnBrk="0" hangingPunct="1">
        <a:spcBef>
          <a:spcPct val="20000"/>
        </a:spcBef>
        <a:buFont typeface="Arial" panose="020B0604020202020204" pitchFamily="34" charset="0"/>
        <a:buChar char="»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56553" indent="-368778" algn="l" defTabSz="147511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94108" indent="-368778" algn="l" defTabSz="147511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31663" indent="-368778" algn="l" defTabSz="147511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69218" indent="-368778" algn="l" defTabSz="147511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7555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75110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12665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50220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87775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25330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62885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900440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線接點 4">
            <a:extLst>
              <a:ext uri="{FF2B5EF4-FFF2-40B4-BE49-F238E27FC236}">
                <a16:creationId xmlns:a16="http://schemas.microsoft.com/office/drawing/2014/main" id="{8F42CC46-6299-A4FC-15B2-1B94FA54B3C5}"/>
              </a:ext>
            </a:extLst>
          </p:cNvPr>
          <p:cNvCxnSpPr/>
          <p:nvPr/>
        </p:nvCxnSpPr>
        <p:spPr>
          <a:xfrm flipV="1">
            <a:off x="1080542" y="2551237"/>
            <a:ext cx="0" cy="360040"/>
          </a:xfrm>
          <a:prstGeom prst="line">
            <a:avLst/>
          </a:prstGeom>
          <a:ln w="19050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直線接點 128"/>
          <p:cNvCxnSpPr>
            <a:cxnSpLocks/>
          </p:cNvCxnSpPr>
          <p:nvPr/>
        </p:nvCxnSpPr>
        <p:spPr>
          <a:xfrm flipV="1">
            <a:off x="11773730" y="3683258"/>
            <a:ext cx="0" cy="3673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線接點 106"/>
          <p:cNvCxnSpPr>
            <a:cxnSpLocks/>
          </p:cNvCxnSpPr>
          <p:nvPr/>
        </p:nvCxnSpPr>
        <p:spPr>
          <a:xfrm flipV="1">
            <a:off x="3381504" y="3659649"/>
            <a:ext cx="0" cy="121000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接點: 肘形 24">
            <a:extLst>
              <a:ext uri="{FF2B5EF4-FFF2-40B4-BE49-F238E27FC236}">
                <a16:creationId xmlns:a16="http://schemas.microsoft.com/office/drawing/2014/main" id="{42C24E03-1F70-4A30-BF59-3120F8E1EBA3}"/>
              </a:ext>
            </a:extLst>
          </p:cNvPr>
          <p:cNvCxnSpPr>
            <a:cxnSpLocks/>
            <a:stCxn id="63" idx="2"/>
            <a:endCxn id="64" idx="2"/>
          </p:cNvCxnSpPr>
          <p:nvPr/>
        </p:nvCxnSpPr>
        <p:spPr>
          <a:xfrm rot="5400000" flipH="1" flipV="1">
            <a:off x="6238199" y="7456391"/>
            <a:ext cx="1296862" cy="2723984"/>
          </a:xfrm>
          <a:prstGeom prst="bentConnector3">
            <a:avLst>
              <a:gd name="adj1" fmla="val -55374"/>
            </a:avLst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50" name="直線接點 2049"/>
          <p:cNvCxnSpPr/>
          <p:nvPr/>
        </p:nvCxnSpPr>
        <p:spPr>
          <a:xfrm flipV="1">
            <a:off x="3381504" y="2527446"/>
            <a:ext cx="0" cy="3600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直線接點 93"/>
          <p:cNvCxnSpPr/>
          <p:nvPr/>
        </p:nvCxnSpPr>
        <p:spPr>
          <a:xfrm flipV="1">
            <a:off x="5480650" y="2538388"/>
            <a:ext cx="0" cy="3600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線接點 94"/>
          <p:cNvCxnSpPr/>
          <p:nvPr/>
        </p:nvCxnSpPr>
        <p:spPr>
          <a:xfrm flipV="1">
            <a:off x="7556839" y="2538524"/>
            <a:ext cx="0" cy="3600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直線接點 95"/>
          <p:cNvCxnSpPr/>
          <p:nvPr/>
        </p:nvCxnSpPr>
        <p:spPr>
          <a:xfrm flipV="1">
            <a:off x="9666901" y="2538388"/>
            <a:ext cx="0" cy="3600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直線接點 96"/>
          <p:cNvCxnSpPr/>
          <p:nvPr/>
        </p:nvCxnSpPr>
        <p:spPr>
          <a:xfrm flipV="1">
            <a:off x="11773730" y="2538388"/>
            <a:ext cx="0" cy="3600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線接點 97"/>
          <p:cNvCxnSpPr/>
          <p:nvPr/>
        </p:nvCxnSpPr>
        <p:spPr>
          <a:xfrm flipV="1">
            <a:off x="13861962" y="2538388"/>
            <a:ext cx="0" cy="3600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線接點 98"/>
          <p:cNvCxnSpPr>
            <a:cxnSpLocks/>
          </p:cNvCxnSpPr>
          <p:nvPr/>
        </p:nvCxnSpPr>
        <p:spPr>
          <a:xfrm flipV="1">
            <a:off x="7555478" y="1962324"/>
            <a:ext cx="5786" cy="57620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線接點 101"/>
          <p:cNvCxnSpPr>
            <a:cxnSpLocks/>
          </p:cNvCxnSpPr>
          <p:nvPr/>
        </p:nvCxnSpPr>
        <p:spPr>
          <a:xfrm>
            <a:off x="3381504" y="2538388"/>
            <a:ext cx="1048045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直線接點 129"/>
          <p:cNvCxnSpPr/>
          <p:nvPr/>
        </p:nvCxnSpPr>
        <p:spPr>
          <a:xfrm>
            <a:off x="9678862" y="4050556"/>
            <a:ext cx="277894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直線接點 132"/>
          <p:cNvCxnSpPr/>
          <p:nvPr/>
        </p:nvCxnSpPr>
        <p:spPr>
          <a:xfrm flipV="1">
            <a:off x="9683512" y="4050556"/>
            <a:ext cx="0" cy="3600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直線接點 133"/>
          <p:cNvCxnSpPr/>
          <p:nvPr/>
        </p:nvCxnSpPr>
        <p:spPr>
          <a:xfrm flipV="1">
            <a:off x="12447387" y="4050556"/>
            <a:ext cx="0" cy="3600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直線接點 134"/>
          <p:cNvCxnSpPr/>
          <p:nvPr/>
        </p:nvCxnSpPr>
        <p:spPr>
          <a:xfrm flipV="1">
            <a:off x="11057021" y="4055852"/>
            <a:ext cx="0" cy="3600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73" name="表格 207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6783068"/>
              </p:ext>
            </p:extLst>
          </p:nvPr>
        </p:nvGraphicFramePr>
        <p:xfrm>
          <a:off x="11377686" y="5994772"/>
          <a:ext cx="3417093" cy="3919577"/>
        </p:xfrm>
        <a:graphic>
          <a:graphicData uri="http://schemas.openxmlformats.org/drawingml/2006/table">
            <a:tbl>
              <a:tblPr firstRow="1" firstCol="1" bandRow="1"/>
              <a:tblGrid>
                <a:gridCol w="13975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95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83412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b="1" kern="100" dirty="0">
                          <a:effectLst/>
                          <a:latin typeface="Calibri"/>
                          <a:ea typeface="標楷體"/>
                          <a:cs typeface="Times New Roman"/>
                        </a:rPr>
                        <a:t>門檻標準</a:t>
                      </a:r>
                      <a:endParaRPr lang="en-US" altLang="zh-TW" sz="1400" b="1" kern="100" dirty="0">
                        <a:effectLst/>
                        <a:latin typeface="Calibri"/>
                        <a:ea typeface="標楷體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TW" sz="1200" b="0" kern="100" dirty="0">
                          <a:effectLst/>
                          <a:latin typeface="Calibri"/>
                          <a:ea typeface="標楷體"/>
                          <a:cs typeface="Times New Roman"/>
                        </a:rPr>
                        <a:t>Threshold Standard</a:t>
                      </a:r>
                      <a:endParaRPr lang="zh-TW" sz="1600" b="0" kern="100" dirty="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530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全民英檢</a:t>
                      </a: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GEPT</a:t>
                      </a:r>
                      <a:endParaRPr lang="zh-TW" sz="1800" kern="100" dirty="0">
                        <a:effectLst/>
                        <a:latin typeface="Times New Roman" panose="02020603050405020304" pitchFamily="18" charset="0"/>
                        <a:ea typeface="新細明體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中高級複試</a:t>
                      </a: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含</a:t>
                      </a: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以上</a:t>
                      </a:r>
                      <a:endParaRPr lang="zh-TW" sz="1800" kern="100" dirty="0">
                        <a:effectLst/>
                        <a:latin typeface="Times New Roman" panose="02020603050405020304" pitchFamily="18" charset="0"/>
                        <a:ea typeface="新細明體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65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托福</a:t>
                      </a:r>
                      <a:r>
                        <a:rPr lang="en-US" sz="1400" kern="100" dirty="0" err="1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iBT</a:t>
                      </a:r>
                      <a:endParaRPr lang="zh-TW" sz="1800" kern="100" dirty="0">
                        <a:effectLst/>
                        <a:latin typeface="Times New Roman" panose="02020603050405020304" pitchFamily="18" charset="0"/>
                        <a:ea typeface="新細明體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ea typeface="新細明體"/>
                          <a:cs typeface="Times New Roman" panose="02020603050405020304" pitchFamily="18" charset="0"/>
                        </a:rPr>
                        <a:t>79</a:t>
                      </a: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分</a:t>
                      </a:r>
                      <a:endParaRPr lang="zh-TW" sz="1800" kern="100" dirty="0">
                        <a:effectLst/>
                        <a:latin typeface="Times New Roman" panose="02020603050405020304" pitchFamily="18" charset="0"/>
                        <a:ea typeface="新細明體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65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雅思</a:t>
                      </a: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ea typeface="新細明體"/>
                          <a:cs typeface="Times New Roman" panose="02020603050405020304" pitchFamily="18" charset="0"/>
                        </a:rPr>
                        <a:t>IELTS</a:t>
                      </a:r>
                      <a:endParaRPr lang="zh-TW" sz="1800" kern="100" dirty="0">
                        <a:effectLst/>
                        <a:latin typeface="Times New Roman" panose="02020603050405020304" pitchFamily="18" charset="0"/>
                        <a:ea typeface="新細明體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ea typeface="新細明體"/>
                          <a:cs typeface="Times New Roman" panose="02020603050405020304" pitchFamily="18" charset="0"/>
                        </a:rPr>
                        <a:t>6.5</a:t>
                      </a: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級</a:t>
                      </a:r>
                      <a:r>
                        <a:rPr lang="en-US" alt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alt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含</a:t>
                      </a:r>
                      <a:r>
                        <a:rPr lang="en-US" alt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以上</a:t>
                      </a:r>
                      <a:endParaRPr lang="zh-TW" sz="1800" kern="100" dirty="0">
                        <a:effectLst/>
                        <a:latin typeface="Times New Roman" panose="02020603050405020304" pitchFamily="18" charset="0"/>
                        <a:ea typeface="新細明體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65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多益</a:t>
                      </a: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TOEIC</a:t>
                      </a:r>
                      <a:endParaRPr lang="zh-TW" sz="1800" kern="100" dirty="0">
                        <a:effectLst/>
                        <a:latin typeface="Times New Roman" panose="02020603050405020304" pitchFamily="18" charset="0"/>
                        <a:ea typeface="新細明體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ea typeface="新細明體"/>
                          <a:cs typeface="Times New Roman" panose="02020603050405020304" pitchFamily="18" charset="0"/>
                        </a:rPr>
                        <a:t>820</a:t>
                      </a: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alt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含</a:t>
                      </a:r>
                      <a:r>
                        <a:rPr lang="en-US" alt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以上</a:t>
                      </a:r>
                      <a:endParaRPr lang="zh-TW" sz="1800" kern="100" dirty="0">
                        <a:effectLst/>
                        <a:latin typeface="Times New Roman" panose="02020603050405020304" pitchFamily="18" charset="0"/>
                        <a:ea typeface="新細明體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65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altLang="en-US" sz="14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牛津英語分級檢定測驗</a:t>
                      </a:r>
                      <a:r>
                        <a:rPr lang="en-US" altLang="zh-TW" sz="14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OOPT</a:t>
                      </a:r>
                      <a:endParaRPr lang="zh-TW" sz="14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TW" sz="14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80</a:t>
                      </a:r>
                      <a:r>
                        <a:rPr lang="zh-TW" altLang="en-US" sz="14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分</a:t>
                      </a:r>
                      <a:endParaRPr lang="zh-TW" sz="14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65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altLang="en-US" sz="14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劍橋大學英語能力認證分級測驗</a:t>
                      </a:r>
                      <a:r>
                        <a:rPr lang="en-US" altLang="zh-TW" sz="14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Cambridge Main Suite</a:t>
                      </a:r>
                      <a:endParaRPr lang="zh-TW" sz="14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TW" sz="14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First (FCE)</a:t>
                      </a:r>
                      <a:endParaRPr lang="zh-TW" sz="14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65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altLang="en-US" sz="14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劍橋大學國際商務英語能力測驗</a:t>
                      </a:r>
                      <a:r>
                        <a:rPr lang="en-US" altLang="zh-TW" sz="14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BULATS</a:t>
                      </a:r>
                      <a:endParaRPr lang="zh-TW" sz="14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TW" sz="14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67</a:t>
                      </a:r>
                      <a:r>
                        <a:rPr lang="zh-TW" altLang="en-US" sz="14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分</a:t>
                      </a:r>
                      <a:endParaRPr lang="zh-TW" sz="14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65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TW" altLang="en-US" sz="14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補強英文</a:t>
                      </a:r>
                      <a:endParaRPr lang="zh-TW" sz="14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/>
                        <a:cs typeface="Times New Roman" panose="02020603050405020304" pitchFamily="18" charset="0"/>
                      </a:endParaRPr>
                    </a:p>
                  </a:txBody>
                  <a:tcPr marL="41468" marR="41468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b="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60</a:t>
                      </a:r>
                      <a:r>
                        <a:rPr lang="zh-TW" altLang="en-US" sz="1400" b="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1400" b="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altLang="en-US" sz="1400" b="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含</a:t>
                      </a:r>
                      <a:r>
                        <a:rPr lang="en-US" altLang="zh-TW" sz="1400" b="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TW" altLang="en-US" sz="1400" b="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以上</a:t>
                      </a:r>
                      <a:endParaRPr lang="zh-TW" altLang="zh-TW" sz="1400" b="0" kern="100" dirty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41468" marR="41468" marT="0" marB="0"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74910046"/>
                  </a:ext>
                </a:extLst>
              </a:tr>
            </a:tbl>
          </a:graphicData>
        </a:graphic>
      </p:graphicFrame>
      <p:cxnSp>
        <p:nvCxnSpPr>
          <p:cNvPr id="147" name="直線接點 146"/>
          <p:cNvCxnSpPr>
            <a:cxnSpLocks/>
          </p:cNvCxnSpPr>
          <p:nvPr/>
        </p:nvCxnSpPr>
        <p:spPr>
          <a:xfrm flipH="1" flipV="1">
            <a:off x="13861962" y="3709613"/>
            <a:ext cx="23700" cy="228515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1" name="表格 60"/>
          <p:cNvGraphicFramePr>
            <a:graphicFrameLocks noGrp="1"/>
          </p:cNvGraphicFramePr>
          <p:nvPr/>
        </p:nvGraphicFramePr>
        <p:xfrm>
          <a:off x="216446" y="5593863"/>
          <a:ext cx="1650835" cy="435112"/>
        </p:xfrm>
        <a:graphic>
          <a:graphicData uri="http://schemas.openxmlformats.org/drawingml/2006/table">
            <a:tbl>
              <a:tblPr firstRow="1" bandRow="1"/>
              <a:tblGrid>
                <a:gridCol w="16508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6640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100" b="1" kern="120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踏溯台南（</a:t>
                      </a:r>
                      <a:r>
                        <a:rPr lang="en-US" altLang="zh-TW" sz="1100" b="1" kern="120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1 </a:t>
                      </a:r>
                      <a:r>
                        <a:rPr lang="zh-TW" altLang="en-US" sz="1100" b="1" kern="120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學分）</a:t>
                      </a:r>
                      <a:r>
                        <a:rPr lang="en-US" altLang="zh-TW" sz="1100" b="0" kern="120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Tainan strolls</a:t>
                      </a:r>
                    </a:p>
                  </a:txBody>
                  <a:tcPr marL="99832" marR="99832" marT="49916" marB="49916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2" name="表格 61"/>
          <p:cNvGraphicFramePr>
            <a:graphicFrameLocks noGrp="1"/>
          </p:cNvGraphicFramePr>
          <p:nvPr/>
        </p:nvGraphicFramePr>
        <p:xfrm>
          <a:off x="2050456" y="5593864"/>
          <a:ext cx="1981957" cy="2251786"/>
        </p:xfrm>
        <a:graphic>
          <a:graphicData uri="http://schemas.openxmlformats.org/drawingml/2006/table">
            <a:tbl>
              <a:tblPr firstRow="1" bandRow="1"/>
              <a:tblGrid>
                <a:gridCol w="19819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261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100" b="1" kern="120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語文課程（</a:t>
                      </a:r>
                      <a:r>
                        <a:rPr lang="en-US" altLang="zh-TW" sz="1100" b="1" kern="120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8 </a:t>
                      </a:r>
                      <a:r>
                        <a:rPr lang="zh-TW" altLang="en-US" sz="1100" b="1" kern="120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學分）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100" b="0" kern="120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Language Courses</a:t>
                      </a:r>
                    </a:p>
                  </a:txBody>
                  <a:tcPr marL="99832" marR="99832" marT="49916" marB="49916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1667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基礎國文</a:t>
                      </a:r>
                      <a:r>
                        <a:rPr lang="en-US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（4</a:t>
                      </a:r>
                      <a:r>
                        <a:rPr lang="zh-TW" altLang="en-US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學分</a:t>
                      </a:r>
                      <a:r>
                        <a:rPr lang="en-US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Basic Chinese</a:t>
                      </a: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zh-TW" altLang="en-US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一上（</a:t>
                      </a: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TW" altLang="en-US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）</a:t>
                      </a:r>
                      <a:endParaRPr lang="en-US" altLang="zh-TW" sz="110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zh-TW" altLang="en-US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一下（</a:t>
                      </a: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TW" altLang="en-US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）</a:t>
                      </a:r>
                      <a:endParaRPr lang="en-US" altLang="zh-TW" sz="110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外國語言</a:t>
                      </a:r>
                      <a:r>
                        <a:rPr lang="en-US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（4</a:t>
                      </a:r>
                      <a:r>
                        <a:rPr lang="zh-TW" altLang="en-US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學分</a:t>
                      </a:r>
                      <a:r>
                        <a:rPr lang="en-US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Foreign Language</a:t>
                      </a: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zh-TW" altLang="en-US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一上（</a:t>
                      </a: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2</a:t>
                      </a:r>
                      <a:r>
                        <a:rPr lang="zh-TW" altLang="en-US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）</a:t>
                      </a:r>
                      <a:endParaRPr lang="en-US" altLang="zh-TW" sz="110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  <a:sym typeface="Wingdings 2" panose="05020102010507070707" pitchFamily="18" charset="2"/>
                      </a:endParaRP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zh-TW" altLang="en-US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一下（</a:t>
                      </a: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TW" altLang="en-US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）</a:t>
                      </a:r>
                    </a:p>
                  </a:txBody>
                  <a:tcPr marL="99832" marR="99832" marT="49916" marB="49916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63" name="表格 62"/>
          <p:cNvGraphicFramePr>
            <a:graphicFrameLocks noGrp="1"/>
          </p:cNvGraphicFramePr>
          <p:nvPr/>
        </p:nvGraphicFramePr>
        <p:xfrm>
          <a:off x="4210696" y="5593863"/>
          <a:ext cx="2627884" cy="3872951"/>
        </p:xfrm>
        <a:graphic>
          <a:graphicData uri="http://schemas.openxmlformats.org/drawingml/2006/table">
            <a:tbl>
              <a:tblPr firstRow="1" bandRow="1"/>
              <a:tblGrid>
                <a:gridCol w="26278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5109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領域通識</a:t>
                      </a:r>
                      <a:r>
                        <a:rPr lang="en-US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（4-18</a:t>
                      </a:r>
                      <a:r>
                        <a:rPr lang="zh-TW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學分</a:t>
                      </a:r>
                      <a:r>
                        <a:rPr lang="en-US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）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1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Area Courses</a:t>
                      </a:r>
                    </a:p>
                  </a:txBody>
                  <a:tcPr marL="99298" marR="99298" marT="49649" marB="49649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86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100" b="1" kern="12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——</a:t>
                      </a:r>
                      <a:r>
                        <a:rPr lang="zh-TW" altLang="en-US" sz="1100" b="1" kern="12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「</a:t>
                      </a:r>
                      <a:r>
                        <a:rPr lang="en-US" altLang="zh-TW" sz="1100" b="1" kern="12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5</a:t>
                      </a:r>
                      <a:r>
                        <a:rPr lang="zh-TW" altLang="en-US" sz="1100" b="1" kern="12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領域至少選</a:t>
                      </a:r>
                      <a:r>
                        <a:rPr lang="en-US" altLang="zh-TW" sz="1100" b="1" kern="12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3</a:t>
                      </a:r>
                      <a:r>
                        <a:rPr lang="zh-TW" altLang="en-US" sz="1100" b="1" kern="12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領域」</a:t>
                      </a:r>
                      <a:endParaRPr lang="en-US" altLang="zh-TW" sz="1100" b="1" kern="12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  <a:sym typeface="Wingdings 2" panose="05020102010507070707" pitchFamily="18" charset="2"/>
                      </a:endParaRPr>
                    </a:p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100" b="0" kern="12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Choose at least 3 out of  5 area</a:t>
                      </a:r>
                      <a:endParaRPr lang="zh-TW" altLang="en-US" sz="1100" b="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99298" marR="99298" marT="49649" marB="49649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840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人文學</a:t>
                      </a:r>
                      <a:r>
                        <a:rPr lang="en-US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TW" sz="11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Humanities</a:t>
                      </a:r>
                      <a:br>
                        <a:rPr lang="en-US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</a:br>
                      <a:r>
                        <a:rPr lang="zh-TW" altLang="en-US" sz="1100" b="1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必修</a:t>
                      </a:r>
                      <a:r>
                        <a:rPr lang="en-US" altLang="zh-TW" sz="1100" b="1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zh-TW" altLang="en-US" sz="1100" b="1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醫學系「</a:t>
                      </a:r>
                      <a:r>
                        <a:rPr lang="zh-TW" altLang="zh-TW" sz="1100" b="1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生命倫理學</a:t>
                      </a:r>
                      <a:r>
                        <a:rPr lang="zh-TW" altLang="en-US" sz="1100" b="1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」</a:t>
                      </a:r>
                      <a:endParaRPr lang="en-US" altLang="zh-TW" sz="1100" b="1" kern="1200" dirty="0">
                        <a:solidFill>
                          <a:srgbClr val="0000FF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en-US" altLang="zh-TW" sz="1100" b="0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    Required: MED</a:t>
                      </a:r>
                      <a:r>
                        <a:rPr lang="zh-TW" altLang="en-US" sz="1100" b="0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「</a:t>
                      </a:r>
                      <a:r>
                        <a:rPr lang="en-US" altLang="zh-TW" sz="1100" b="0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Life Ethics</a:t>
                      </a:r>
                      <a:r>
                        <a:rPr lang="zh-TW" altLang="en-US" sz="1100" b="0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」</a:t>
                      </a:r>
                      <a:endParaRPr lang="en-US" altLang="zh-TW" sz="1100" b="0" kern="1200" dirty="0">
                        <a:solidFill>
                          <a:srgbClr val="0000FF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99298" marR="99298" marT="49649" marB="49649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840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社會</a:t>
                      </a:r>
                      <a:r>
                        <a:rPr lang="zh-TW" altLang="en-US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科</a:t>
                      </a:r>
                      <a:r>
                        <a:rPr lang="zh-TW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學</a:t>
                      </a:r>
                      <a:r>
                        <a:rPr lang="en-US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TW" sz="11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Social Sciences</a:t>
                      </a:r>
                      <a:br>
                        <a:rPr lang="en-US" altLang="zh-TW" sz="11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</a:br>
                      <a:r>
                        <a:rPr lang="zh-TW" altLang="en-US" sz="1100" b="1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必修</a:t>
                      </a:r>
                      <a:r>
                        <a:rPr lang="en-US" altLang="zh-TW" sz="1100" b="1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zh-TW" altLang="en-US" sz="1100" b="1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醫學系「</a:t>
                      </a:r>
                      <a:r>
                        <a:rPr lang="zh-TW" altLang="zh-TW" sz="1100" b="1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公民素養與社會</a:t>
                      </a:r>
                      <a:r>
                        <a:rPr lang="zh-TW" altLang="en-US" sz="1100" b="1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」</a:t>
                      </a:r>
                      <a:endParaRPr lang="en-US" altLang="zh-TW" sz="1100" b="1" kern="1200" dirty="0">
                        <a:solidFill>
                          <a:srgbClr val="0000FF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marL="26987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en-US" altLang="zh-TW" sz="1100" b="0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Required: MED</a:t>
                      </a:r>
                      <a:r>
                        <a:rPr lang="zh-TW" altLang="en-US" sz="1100" b="0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「</a:t>
                      </a:r>
                      <a:r>
                        <a:rPr lang="en-US" altLang="zh-TW" sz="1100" b="0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Civic Literacy and Society</a:t>
                      </a:r>
                      <a:r>
                        <a:rPr lang="zh-TW" altLang="en-US" sz="1100" b="0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」</a:t>
                      </a:r>
                    </a:p>
                  </a:txBody>
                  <a:tcPr marL="99298" marR="99298" marT="49649" marB="49649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840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285750" marR="0" lvl="0" indent="-28575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自然與工程科學</a:t>
                      </a:r>
                      <a:endParaRPr lang="en-US" altLang="zh-TW" sz="1100" b="1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     Natural and Engineering Sciences</a:t>
                      </a:r>
                    </a:p>
                  </a:txBody>
                  <a:tcPr marL="99298" marR="99298" marT="49649" marB="49649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840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150000"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zh-TW" altLang="zh-TW" sz="1100" b="1" kern="120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生命科學與健康</a:t>
                      </a:r>
                      <a:endParaRPr lang="en-US" altLang="zh-TW" sz="1100" b="1" kern="1200" dirty="0"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     Life Sciences and Health</a:t>
                      </a:r>
                      <a:endParaRPr lang="zh-TW" altLang="zh-TW" sz="110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99298" marR="99298" marT="49649" marB="49649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3840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150000"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zh-TW" altLang="zh-TW" sz="1100" b="1" kern="120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科際整合</a:t>
                      </a:r>
                      <a:endParaRPr lang="en-US" altLang="zh-TW" sz="1100" b="1" kern="1200" dirty="0"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     Interdisciplinary Integration</a:t>
                      </a:r>
                    </a:p>
                  </a:txBody>
                  <a:tcPr marL="99298" marR="99298" marT="49649" marB="49649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64" name="表格 6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2034324"/>
              </p:ext>
            </p:extLst>
          </p:nvPr>
        </p:nvGraphicFramePr>
        <p:xfrm>
          <a:off x="7012168" y="5593864"/>
          <a:ext cx="2472909" cy="2576088"/>
        </p:xfrm>
        <a:graphic>
          <a:graphicData uri="http://schemas.openxmlformats.org/drawingml/2006/table">
            <a:tbl>
              <a:tblPr firstRow="1" bandRow="1"/>
              <a:tblGrid>
                <a:gridCol w="24729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82791">
                <a:tc>
                  <a:txBody>
                    <a:bodyPr/>
                    <a:lstStyle>
                      <a:lvl1pPr marL="0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737555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1475110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2212665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2950220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3687775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4425330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5162885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5900440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融合通識</a:t>
                      </a:r>
                      <a:r>
                        <a:rPr lang="en-US" altLang="zh-TW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（1-15 </a:t>
                      </a:r>
                      <a:r>
                        <a:rPr lang="zh-TW" altLang="zh-TW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學分</a:t>
                      </a:r>
                      <a:r>
                        <a:rPr lang="en-US" altLang="zh-TW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）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05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Comprehensive Courses</a:t>
                      </a:r>
                    </a:p>
                  </a:txBody>
                  <a:tcPr marL="99324" marR="99324" marT="49662" marB="49662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77449">
                <a:tc>
                  <a:txBody>
                    <a:bodyPr/>
                    <a:lstStyle>
                      <a:lvl1pPr marL="0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737555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1475110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2212665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2950220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3687775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4425330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5162885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5900440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zh-TW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通識領袖論壇</a:t>
                      </a:r>
                      <a:r>
                        <a:rPr lang="en-US" altLang="zh-TW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               </a:t>
                      </a:r>
                      <a:r>
                        <a:rPr lang="en-US" altLang="zh-TW" sz="105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Leadership Forum</a:t>
                      </a:r>
                      <a:r>
                        <a:rPr lang="en-US" altLang="zh-TW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               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zh-TW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臺灣綜合大學通</a:t>
                      </a:r>
                      <a:r>
                        <a:rPr lang="zh-TW" altLang="zh-TW" sz="1050" b="1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識巡</a:t>
                      </a:r>
                      <a:r>
                        <a:rPr lang="zh-TW" altLang="en-US" sz="1050" b="1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迴</a:t>
                      </a:r>
                      <a:r>
                        <a:rPr lang="zh-TW" altLang="zh-TW" sz="1050" b="1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講座</a:t>
                      </a:r>
                      <a:endParaRPr lang="en-US" altLang="zh-TW" sz="1050" b="1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en-US" altLang="zh-TW" sz="105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     General Education Lecture Series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zh-TW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通識專題講座</a:t>
                      </a:r>
                      <a:r>
                        <a:rPr lang="en-US" altLang="zh-TW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                      </a:t>
                      </a:r>
                      <a:r>
                        <a:rPr lang="en-US" altLang="zh-TW" sz="105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General Education Forum</a:t>
                      </a:r>
                    </a:p>
                    <a:p>
                      <a:pPr marL="284400" marR="0" lvl="0" indent="-2844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en-US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通識總整課程                      </a:t>
                      </a:r>
                      <a:r>
                        <a:rPr lang="en-US" altLang="zh-TW" sz="105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Capstone Courses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en-US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通識教育生活實踐</a:t>
                      </a:r>
                      <a:r>
                        <a:rPr lang="en-US" altLang="zh-TW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(</a:t>
                      </a:r>
                      <a:r>
                        <a:rPr lang="zh-TW" altLang="en-US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至多</a:t>
                      </a:r>
                      <a:r>
                        <a:rPr lang="en-US" altLang="zh-TW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6</a:t>
                      </a:r>
                      <a:r>
                        <a:rPr lang="zh-TW" altLang="en-US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學分</a:t>
                      </a:r>
                      <a:r>
                        <a:rPr lang="en-US" altLang="zh-TW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en-US" altLang="zh-TW" sz="105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     Learning by Practice</a:t>
                      </a:r>
                    </a:p>
                  </a:txBody>
                  <a:tcPr marL="99324" marR="99324" marT="49662" marB="49662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cxnSp>
        <p:nvCxnSpPr>
          <p:cNvPr id="65" name="直線接點 64"/>
          <p:cNvCxnSpPr>
            <a:stCxn id="63" idx="0"/>
          </p:cNvCxnSpPr>
          <p:nvPr/>
        </p:nvCxnSpPr>
        <p:spPr>
          <a:xfrm flipV="1">
            <a:off x="5524638" y="4874233"/>
            <a:ext cx="1" cy="71963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線接點 65"/>
          <p:cNvCxnSpPr>
            <a:cxnSpLocks/>
          </p:cNvCxnSpPr>
          <p:nvPr/>
        </p:nvCxnSpPr>
        <p:spPr>
          <a:xfrm>
            <a:off x="1041863" y="4874232"/>
            <a:ext cx="708643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左大括弧 86"/>
          <p:cNvSpPr/>
          <p:nvPr/>
        </p:nvSpPr>
        <p:spPr>
          <a:xfrm>
            <a:off x="2448694" y="6642844"/>
            <a:ext cx="72008" cy="257630"/>
          </a:xfrm>
          <a:prstGeom prst="leftBrace">
            <a:avLst>
              <a:gd name="adj1" fmla="val 31308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8" name="左大括弧 87"/>
          <p:cNvSpPr/>
          <p:nvPr/>
        </p:nvSpPr>
        <p:spPr>
          <a:xfrm>
            <a:off x="2448694" y="7434932"/>
            <a:ext cx="72008" cy="257630"/>
          </a:xfrm>
          <a:prstGeom prst="leftBrace">
            <a:avLst>
              <a:gd name="adj1" fmla="val 31308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92" name="直線接點 91"/>
          <p:cNvCxnSpPr>
            <a:cxnSpLocks/>
          </p:cNvCxnSpPr>
          <p:nvPr/>
        </p:nvCxnSpPr>
        <p:spPr>
          <a:xfrm flipV="1">
            <a:off x="8122811" y="4874233"/>
            <a:ext cx="0" cy="71963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直線接點 92"/>
          <p:cNvCxnSpPr/>
          <p:nvPr/>
        </p:nvCxnSpPr>
        <p:spPr>
          <a:xfrm flipV="1">
            <a:off x="3004357" y="4874233"/>
            <a:ext cx="0" cy="71963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直線接點 99"/>
          <p:cNvCxnSpPr/>
          <p:nvPr/>
        </p:nvCxnSpPr>
        <p:spPr>
          <a:xfrm flipV="1">
            <a:off x="1041863" y="4874232"/>
            <a:ext cx="0" cy="71963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1" name="群組 70"/>
          <p:cNvGrpSpPr/>
          <p:nvPr/>
        </p:nvGrpSpPr>
        <p:grpSpPr>
          <a:xfrm>
            <a:off x="4559531" y="2887486"/>
            <a:ext cx="1800200" cy="811187"/>
            <a:chOff x="7633270" y="3978546"/>
            <a:chExt cx="1800200" cy="765668"/>
          </a:xfrm>
          <a:gradFill flip="none" rotWithShape="1">
            <a:gsLst>
              <a:gs pos="31000">
                <a:schemeClr val="accent5">
                  <a:lumMod val="5000"/>
                  <a:lumOff val="95000"/>
                </a:schemeClr>
              </a:gs>
              <a:gs pos="45000">
                <a:schemeClr val="accent5">
                  <a:lumMod val="20000"/>
                  <a:lumOff val="80000"/>
                </a:schemeClr>
              </a:gs>
              <a:gs pos="100000">
                <a:schemeClr val="accent5">
                  <a:lumMod val="20000"/>
                  <a:lumOff val="80000"/>
                </a:schemeClr>
              </a:gs>
              <a:gs pos="63000">
                <a:schemeClr val="accent5">
                  <a:lumMod val="20000"/>
                  <a:lumOff val="80000"/>
                </a:schemeClr>
              </a:gs>
            </a:gsLst>
            <a:lin ang="16200000" scaled="0"/>
            <a:tileRect/>
          </a:gradFill>
        </p:grpSpPr>
        <p:sp>
          <p:nvSpPr>
            <p:cNvPr id="73" name="圓角矩形 72"/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72" name="文字方塊 71"/>
            <p:cNvSpPr txBox="1"/>
            <p:nvPr/>
          </p:nvSpPr>
          <p:spPr>
            <a:xfrm>
              <a:off x="7633270" y="3978546"/>
              <a:ext cx="1800200" cy="74079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體育</a:t>
              </a:r>
              <a:endParaRPr lang="en-US" altLang="zh-TW" sz="1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Physical Education</a:t>
              </a:r>
              <a:endParaRPr lang="zh-TW" altLang="en-US" sz="1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>
                <a:spcBef>
                  <a:spcPts val="600"/>
                </a:spcBef>
              </a:pP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【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四學期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0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學分必修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】</a:t>
              </a:r>
            </a:p>
          </p:txBody>
        </p:sp>
      </p:grpSp>
      <p:grpSp>
        <p:nvGrpSpPr>
          <p:cNvPr id="77" name="群組 76"/>
          <p:cNvGrpSpPr/>
          <p:nvPr/>
        </p:nvGrpSpPr>
        <p:grpSpPr>
          <a:xfrm>
            <a:off x="8778762" y="2898430"/>
            <a:ext cx="1806836" cy="839853"/>
            <a:chOff x="7633270" y="3978548"/>
            <a:chExt cx="1806836" cy="792725"/>
          </a:xfrm>
          <a:gradFill flip="none" rotWithShape="1">
            <a:gsLst>
              <a:gs pos="36000">
                <a:schemeClr val="accent3">
                  <a:lumMod val="5000"/>
                  <a:lumOff val="95000"/>
                </a:schemeClr>
              </a:gs>
              <a:gs pos="50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6200000" scaled="0"/>
            <a:tileRect/>
          </a:gradFill>
        </p:grpSpPr>
        <p:sp>
          <p:nvSpPr>
            <p:cNvPr id="79" name="圓角矩形 78"/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78" name="文字方塊 77"/>
            <p:cNvSpPr txBox="1"/>
            <p:nvPr/>
          </p:nvSpPr>
          <p:spPr>
            <a:xfrm>
              <a:off x="7639906" y="4001432"/>
              <a:ext cx="1800200" cy="76984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必修</a:t>
              </a:r>
              <a:endParaRPr lang="en-US" altLang="zh-TW" sz="1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Required</a:t>
              </a:r>
            </a:p>
            <a:p>
              <a:pPr algn="ctr">
                <a:spcBef>
                  <a:spcPts val="600"/>
                </a:spcBef>
              </a:pP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【170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學分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】</a:t>
              </a:r>
            </a:p>
          </p:txBody>
        </p:sp>
      </p:grpSp>
      <p:grpSp>
        <p:nvGrpSpPr>
          <p:cNvPr id="67" name="群組 66">
            <a:extLst>
              <a:ext uri="{FF2B5EF4-FFF2-40B4-BE49-F238E27FC236}">
                <a16:creationId xmlns:a16="http://schemas.microsoft.com/office/drawing/2014/main" id="{58033E06-67F6-459D-B776-45B88CA09E1D}"/>
              </a:ext>
            </a:extLst>
          </p:cNvPr>
          <p:cNvGrpSpPr/>
          <p:nvPr/>
        </p:nvGrpSpPr>
        <p:grpSpPr>
          <a:xfrm>
            <a:off x="12957211" y="2899241"/>
            <a:ext cx="1806836" cy="811185"/>
            <a:chOff x="7633270" y="3978548"/>
            <a:chExt cx="1806836" cy="765666"/>
          </a:xfrm>
          <a:gradFill flip="none" rotWithShape="1">
            <a:gsLst>
              <a:gs pos="20000">
                <a:schemeClr val="accent3">
                  <a:lumMod val="5000"/>
                  <a:lumOff val="95000"/>
                </a:schemeClr>
              </a:gs>
              <a:gs pos="40000">
                <a:schemeClr val="accent4">
                  <a:lumMod val="20000"/>
                  <a:lumOff val="80000"/>
                </a:schemeClr>
              </a:gs>
              <a:gs pos="100000">
                <a:schemeClr val="accent4">
                  <a:lumMod val="20000"/>
                  <a:lumOff val="80000"/>
                </a:schemeClr>
              </a:gs>
              <a:gs pos="57000">
                <a:schemeClr val="accent4">
                  <a:lumMod val="20000"/>
                  <a:lumOff val="80000"/>
                </a:schemeClr>
              </a:gs>
            </a:gsLst>
            <a:lin ang="16200000" scaled="0"/>
            <a:tileRect/>
          </a:gradFill>
        </p:grpSpPr>
        <p:sp>
          <p:nvSpPr>
            <p:cNvPr id="68" name="圓角矩形 78">
              <a:extLst>
                <a:ext uri="{FF2B5EF4-FFF2-40B4-BE49-F238E27FC236}">
                  <a16:creationId xmlns:a16="http://schemas.microsoft.com/office/drawing/2014/main" id="{AF8CBF0E-E735-467C-BB0C-3482753299D8}"/>
                </a:ext>
              </a:extLst>
            </p:cNvPr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101" name="文字方塊 100">
              <a:extLst>
                <a:ext uri="{FF2B5EF4-FFF2-40B4-BE49-F238E27FC236}">
                  <a16:creationId xmlns:a16="http://schemas.microsoft.com/office/drawing/2014/main" id="{EC9ECB0B-5A33-49AE-AEC1-561926FC546D}"/>
                </a:ext>
              </a:extLst>
            </p:cNvPr>
            <p:cNvSpPr txBox="1"/>
            <p:nvPr/>
          </p:nvSpPr>
          <p:spPr>
            <a:xfrm>
              <a:off x="7639906" y="3978548"/>
              <a:ext cx="1800200" cy="639113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畢業英語檢定標準</a:t>
              </a:r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The Graduation Standard for English Competence</a:t>
              </a:r>
              <a:endParaRPr lang="en-US" altLang="zh-TW" sz="16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13" name="群組 112">
            <a:extLst>
              <a:ext uri="{FF2B5EF4-FFF2-40B4-BE49-F238E27FC236}">
                <a16:creationId xmlns:a16="http://schemas.microsoft.com/office/drawing/2014/main" id="{DDB5E71F-7549-4BE9-941F-B7DA0C338737}"/>
              </a:ext>
            </a:extLst>
          </p:cNvPr>
          <p:cNvGrpSpPr/>
          <p:nvPr/>
        </p:nvGrpSpPr>
        <p:grpSpPr>
          <a:xfrm>
            <a:off x="2446332" y="2874819"/>
            <a:ext cx="1806836" cy="811185"/>
            <a:chOff x="7633270" y="3978548"/>
            <a:chExt cx="1806836" cy="765666"/>
          </a:xfrm>
          <a:gradFill flip="none" rotWithShape="1">
            <a:gsLst>
              <a:gs pos="36000">
                <a:schemeClr val="accent3">
                  <a:lumMod val="5000"/>
                  <a:lumOff val="95000"/>
                </a:schemeClr>
              </a:gs>
              <a:gs pos="72000">
                <a:srgbClr val="FFE6CD"/>
              </a:gs>
              <a:gs pos="99000">
                <a:srgbClr val="FFDDDD"/>
              </a:gs>
              <a:gs pos="56000">
                <a:srgbClr val="FFDDDD"/>
              </a:gs>
            </a:gsLst>
            <a:lin ang="16200000" scaled="0"/>
            <a:tileRect/>
          </a:gradFill>
        </p:grpSpPr>
        <p:sp>
          <p:nvSpPr>
            <p:cNvPr id="114" name="圓角矩形 78">
              <a:extLst>
                <a:ext uri="{FF2B5EF4-FFF2-40B4-BE49-F238E27FC236}">
                  <a16:creationId xmlns:a16="http://schemas.microsoft.com/office/drawing/2014/main" id="{00422CBC-4460-40E7-9CD6-04E344AD0B9D}"/>
                </a:ext>
              </a:extLst>
            </p:cNvPr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115" name="文字方塊 114">
              <a:extLst>
                <a:ext uri="{FF2B5EF4-FFF2-40B4-BE49-F238E27FC236}">
                  <a16:creationId xmlns:a16="http://schemas.microsoft.com/office/drawing/2014/main" id="{032450B8-DF4A-40AD-A9DC-3C7D4FFC5163}"/>
                </a:ext>
              </a:extLst>
            </p:cNvPr>
            <p:cNvSpPr txBox="1"/>
            <p:nvPr/>
          </p:nvSpPr>
          <p:spPr>
            <a:xfrm>
              <a:off x="7639906" y="3978548"/>
              <a:ext cx="1800200" cy="74079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通識</a:t>
              </a:r>
              <a:endParaRPr lang="en-US" altLang="zh-TW" sz="1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General Education</a:t>
              </a:r>
              <a:endParaRPr lang="zh-TW" altLang="en-US" sz="1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>
                <a:spcBef>
                  <a:spcPts val="600"/>
                </a:spcBef>
              </a:pP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【28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學分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】</a:t>
              </a:r>
            </a:p>
          </p:txBody>
        </p:sp>
      </p:grpSp>
      <p:grpSp>
        <p:nvGrpSpPr>
          <p:cNvPr id="103" name="群組 102">
            <a:extLst>
              <a:ext uri="{FF2B5EF4-FFF2-40B4-BE49-F238E27FC236}">
                <a16:creationId xmlns:a16="http://schemas.microsoft.com/office/drawing/2014/main" id="{EB1B6BBC-1F6A-4161-94B3-06D44AE1D4D9}"/>
              </a:ext>
            </a:extLst>
          </p:cNvPr>
          <p:cNvGrpSpPr/>
          <p:nvPr/>
        </p:nvGrpSpPr>
        <p:grpSpPr>
          <a:xfrm>
            <a:off x="10850382" y="2891565"/>
            <a:ext cx="1806836" cy="832567"/>
            <a:chOff x="7633270" y="3978548"/>
            <a:chExt cx="1806836" cy="765666"/>
          </a:xfrm>
          <a:gradFill flip="none" rotWithShape="1">
            <a:gsLst>
              <a:gs pos="36000">
                <a:schemeClr val="accent3">
                  <a:lumMod val="5000"/>
                  <a:lumOff val="95000"/>
                </a:schemeClr>
              </a:gs>
              <a:gs pos="75000">
                <a:srgbClr val="FFDCB9"/>
              </a:gs>
              <a:gs pos="96000">
                <a:srgbClr val="FFDCB9"/>
              </a:gs>
              <a:gs pos="56000">
                <a:srgbClr val="FFE6CD"/>
              </a:gs>
            </a:gsLst>
            <a:lin ang="16200000" scaled="0"/>
            <a:tileRect/>
          </a:gradFill>
        </p:grpSpPr>
        <p:sp>
          <p:nvSpPr>
            <p:cNvPr id="104" name="圓角矩形 78">
              <a:extLst>
                <a:ext uri="{FF2B5EF4-FFF2-40B4-BE49-F238E27FC236}">
                  <a16:creationId xmlns:a16="http://schemas.microsoft.com/office/drawing/2014/main" id="{9C0436EA-D158-4BDE-9130-2B850EE17CC2}"/>
                </a:ext>
              </a:extLst>
            </p:cNvPr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105" name="文字方塊 104">
              <a:extLst>
                <a:ext uri="{FF2B5EF4-FFF2-40B4-BE49-F238E27FC236}">
                  <a16:creationId xmlns:a16="http://schemas.microsoft.com/office/drawing/2014/main" id="{3C54F3F6-D2A3-4B66-A124-CB56473C4C4E}"/>
                </a:ext>
              </a:extLst>
            </p:cNvPr>
            <p:cNvSpPr txBox="1"/>
            <p:nvPr/>
          </p:nvSpPr>
          <p:spPr>
            <a:xfrm>
              <a:off x="7639906" y="3978548"/>
              <a:ext cx="1800200" cy="74079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選修</a:t>
              </a:r>
              <a:endParaRPr lang="en-US" altLang="zh-TW" sz="1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Elective</a:t>
              </a:r>
            </a:p>
            <a:p>
              <a:pPr algn="ctr">
                <a:spcBef>
                  <a:spcPts val="600"/>
                </a:spcBef>
              </a:pP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【20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學分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】</a:t>
              </a:r>
            </a:p>
          </p:txBody>
        </p:sp>
      </p:grpSp>
      <p:grpSp>
        <p:nvGrpSpPr>
          <p:cNvPr id="106" name="群組 105">
            <a:extLst>
              <a:ext uri="{FF2B5EF4-FFF2-40B4-BE49-F238E27FC236}">
                <a16:creationId xmlns:a16="http://schemas.microsoft.com/office/drawing/2014/main" id="{398258BF-A748-43F0-B1AC-E1E7015C626A}"/>
              </a:ext>
            </a:extLst>
          </p:cNvPr>
          <p:cNvGrpSpPr/>
          <p:nvPr/>
        </p:nvGrpSpPr>
        <p:grpSpPr>
          <a:xfrm>
            <a:off x="6655321" y="2890701"/>
            <a:ext cx="1806836" cy="815609"/>
            <a:chOff x="7633270" y="3978548"/>
            <a:chExt cx="1806836" cy="769842"/>
          </a:xfrm>
          <a:gradFill flip="none" rotWithShape="1">
            <a:gsLst>
              <a:gs pos="36000">
                <a:schemeClr val="accent3">
                  <a:lumMod val="5000"/>
                  <a:lumOff val="95000"/>
                </a:schemeClr>
              </a:gs>
              <a:gs pos="57000">
                <a:srgbClr val="FFFFCC"/>
              </a:gs>
            </a:gsLst>
            <a:lin ang="16200000" scaled="0"/>
            <a:tileRect/>
          </a:gradFill>
        </p:grpSpPr>
        <p:sp>
          <p:nvSpPr>
            <p:cNvPr id="108" name="圓角矩形 78">
              <a:extLst>
                <a:ext uri="{FF2B5EF4-FFF2-40B4-BE49-F238E27FC236}">
                  <a16:creationId xmlns:a16="http://schemas.microsoft.com/office/drawing/2014/main" id="{6CA4FC18-D64A-4EFF-8216-0CAF44A58269}"/>
                </a:ext>
              </a:extLst>
            </p:cNvPr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109" name="文字方塊 108">
              <a:extLst>
                <a:ext uri="{FF2B5EF4-FFF2-40B4-BE49-F238E27FC236}">
                  <a16:creationId xmlns:a16="http://schemas.microsoft.com/office/drawing/2014/main" id="{8DAC059B-FD34-4CE5-BA33-B7E99A0BE473}"/>
                </a:ext>
              </a:extLst>
            </p:cNvPr>
            <p:cNvSpPr txBox="1"/>
            <p:nvPr/>
          </p:nvSpPr>
          <p:spPr>
            <a:xfrm>
              <a:off x="7639906" y="3978549"/>
              <a:ext cx="1800200" cy="76984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服務學習</a:t>
              </a:r>
              <a:endParaRPr lang="en-US" altLang="zh-TW" sz="1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Service Study</a:t>
              </a:r>
              <a:endParaRPr lang="zh-TW" altLang="en-US" sz="1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>
                <a:spcBef>
                  <a:spcPts val="600"/>
                </a:spcBef>
              </a:pP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【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三學期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0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學分必修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】</a:t>
              </a:r>
            </a:p>
          </p:txBody>
        </p:sp>
      </p:grpSp>
      <p:grpSp>
        <p:nvGrpSpPr>
          <p:cNvPr id="116" name="群組 115">
            <a:extLst>
              <a:ext uri="{FF2B5EF4-FFF2-40B4-BE49-F238E27FC236}">
                <a16:creationId xmlns:a16="http://schemas.microsoft.com/office/drawing/2014/main" id="{3BA5A302-5922-45ED-86DD-2B06795492C0}"/>
              </a:ext>
            </a:extLst>
          </p:cNvPr>
          <p:cNvGrpSpPr/>
          <p:nvPr/>
        </p:nvGrpSpPr>
        <p:grpSpPr>
          <a:xfrm>
            <a:off x="5660723" y="479416"/>
            <a:ext cx="3766667" cy="1485458"/>
            <a:chOff x="7633270" y="3978548"/>
            <a:chExt cx="1817572" cy="765666"/>
          </a:xfrm>
          <a:gradFill flip="none" rotWithShape="1">
            <a:gsLst>
              <a:gs pos="20000">
                <a:schemeClr val="accent3">
                  <a:lumMod val="5000"/>
                  <a:lumOff val="95000"/>
                </a:schemeClr>
              </a:gs>
              <a:gs pos="4000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  <a:gs pos="57000">
                <a:schemeClr val="accent3">
                  <a:lumMod val="20000"/>
                  <a:lumOff val="80000"/>
                </a:schemeClr>
              </a:gs>
            </a:gsLst>
            <a:lin ang="16200000" scaled="0"/>
            <a:tileRect/>
          </a:gradFill>
        </p:grpSpPr>
        <p:sp>
          <p:nvSpPr>
            <p:cNvPr id="117" name="圓角矩形 78">
              <a:extLst>
                <a:ext uri="{FF2B5EF4-FFF2-40B4-BE49-F238E27FC236}">
                  <a16:creationId xmlns:a16="http://schemas.microsoft.com/office/drawing/2014/main" id="{57FFE65D-9988-49AC-B3B5-1DA0FA48589F}"/>
                </a:ext>
              </a:extLst>
            </p:cNvPr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118" name="文字方塊 117">
              <a:extLst>
                <a:ext uri="{FF2B5EF4-FFF2-40B4-BE49-F238E27FC236}">
                  <a16:creationId xmlns:a16="http://schemas.microsoft.com/office/drawing/2014/main" id="{04A24C20-0D7D-4936-ADC1-5CC5109C84F6}"/>
                </a:ext>
              </a:extLst>
            </p:cNvPr>
            <p:cNvSpPr txBox="1"/>
            <p:nvPr/>
          </p:nvSpPr>
          <p:spPr>
            <a:xfrm>
              <a:off x="7650642" y="4038108"/>
              <a:ext cx="1800200" cy="642495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zh-TW" altLang="en-US" sz="2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六年學制修業規定</a:t>
              </a:r>
              <a:endParaRPr lang="en-US" altLang="zh-TW" sz="2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6 Years Curriculum Regulation</a:t>
              </a:r>
            </a:p>
            <a:p>
              <a:pPr algn="ctr"/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Students </a:t>
              </a:r>
              <a:r>
                <a:rPr lang="en-US" altLang="zh-TW" sz="140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of 2019</a:t>
              </a:r>
              <a:endParaRPr lang="en-US" altLang="zh-TW" sz="14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>
                <a:spcBef>
                  <a:spcPts val="600"/>
                </a:spcBef>
              </a:pPr>
              <a:r>
                <a:rPr lang="en-US" altLang="zh-TW" sz="18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【108</a:t>
              </a:r>
              <a:r>
                <a:rPr lang="zh-TW" altLang="en-US" sz="18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學年度入學生</a:t>
              </a:r>
              <a:r>
                <a:rPr lang="en-US" altLang="zh-TW" sz="18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】</a:t>
              </a:r>
            </a:p>
          </p:txBody>
        </p:sp>
      </p:grpSp>
      <p:grpSp>
        <p:nvGrpSpPr>
          <p:cNvPr id="119" name="群組 118">
            <a:extLst>
              <a:ext uri="{FF2B5EF4-FFF2-40B4-BE49-F238E27FC236}">
                <a16:creationId xmlns:a16="http://schemas.microsoft.com/office/drawing/2014/main" id="{30051440-19FD-44E1-9FAD-C14BFDF41378}"/>
              </a:ext>
            </a:extLst>
          </p:cNvPr>
          <p:cNvGrpSpPr/>
          <p:nvPr/>
        </p:nvGrpSpPr>
        <p:grpSpPr>
          <a:xfrm>
            <a:off x="8681103" y="4404171"/>
            <a:ext cx="1436826" cy="1026343"/>
            <a:chOff x="7633270" y="3978548"/>
            <a:chExt cx="1806836" cy="778375"/>
          </a:xfrm>
          <a:gradFill flip="none" rotWithShape="1">
            <a:gsLst>
              <a:gs pos="36000">
                <a:schemeClr val="accent3">
                  <a:lumMod val="5000"/>
                  <a:lumOff val="95000"/>
                </a:schemeClr>
              </a:gs>
              <a:gs pos="75000">
                <a:srgbClr val="FFDCB9"/>
              </a:gs>
              <a:gs pos="96000">
                <a:srgbClr val="FFDCB9"/>
              </a:gs>
              <a:gs pos="56000">
                <a:srgbClr val="FFE6CD"/>
              </a:gs>
            </a:gsLst>
            <a:lin ang="16200000" scaled="0"/>
            <a:tileRect/>
          </a:gradFill>
        </p:grpSpPr>
        <p:sp>
          <p:nvSpPr>
            <p:cNvPr id="120" name="圓角矩形 78">
              <a:extLst>
                <a:ext uri="{FF2B5EF4-FFF2-40B4-BE49-F238E27FC236}">
                  <a16:creationId xmlns:a16="http://schemas.microsoft.com/office/drawing/2014/main" id="{A38B1C46-97F0-4560-AC8B-82C90C240411}"/>
                </a:ext>
              </a:extLst>
            </p:cNvPr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121" name="文字方塊 120">
              <a:extLst>
                <a:ext uri="{FF2B5EF4-FFF2-40B4-BE49-F238E27FC236}">
                  <a16:creationId xmlns:a16="http://schemas.microsoft.com/office/drawing/2014/main" id="{A748AE8B-323F-483D-B626-0976A6C72D9B}"/>
                </a:ext>
              </a:extLst>
            </p:cNvPr>
            <p:cNvSpPr txBox="1"/>
            <p:nvPr/>
          </p:nvSpPr>
          <p:spPr>
            <a:xfrm>
              <a:off x="7639906" y="3978548"/>
              <a:ext cx="1800200" cy="778375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醫學人文</a:t>
              </a:r>
              <a:endParaRPr lang="en-US" altLang="zh-TW" sz="1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 </a:t>
              </a:r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Medical Humanities</a:t>
              </a:r>
              <a:endParaRPr lang="zh-TW" altLang="en-US" sz="14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>
                <a:spcBef>
                  <a:spcPts val="600"/>
                </a:spcBef>
              </a:pP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【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至少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8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學分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】</a:t>
              </a:r>
            </a:p>
          </p:txBody>
        </p:sp>
      </p:grpSp>
      <p:grpSp>
        <p:nvGrpSpPr>
          <p:cNvPr id="122" name="群組 121">
            <a:extLst>
              <a:ext uri="{FF2B5EF4-FFF2-40B4-BE49-F238E27FC236}">
                <a16:creationId xmlns:a16="http://schemas.microsoft.com/office/drawing/2014/main" id="{1361FA35-8F73-4308-A8DE-33BB5425A5A3}"/>
              </a:ext>
            </a:extLst>
          </p:cNvPr>
          <p:cNvGrpSpPr/>
          <p:nvPr/>
        </p:nvGrpSpPr>
        <p:grpSpPr>
          <a:xfrm>
            <a:off x="11767614" y="4403982"/>
            <a:ext cx="1464165" cy="1183266"/>
            <a:chOff x="7633270" y="3978548"/>
            <a:chExt cx="1806836" cy="891592"/>
          </a:xfrm>
          <a:gradFill flip="none" rotWithShape="1">
            <a:gsLst>
              <a:gs pos="36000">
                <a:schemeClr val="accent3">
                  <a:lumMod val="5000"/>
                  <a:lumOff val="95000"/>
                </a:schemeClr>
              </a:gs>
              <a:gs pos="75000">
                <a:srgbClr val="FFDCB9"/>
              </a:gs>
              <a:gs pos="96000">
                <a:srgbClr val="FFDCB9"/>
              </a:gs>
              <a:gs pos="56000">
                <a:srgbClr val="FFE6CD"/>
              </a:gs>
            </a:gsLst>
            <a:lin ang="16200000" scaled="0"/>
            <a:tileRect/>
          </a:gradFill>
        </p:grpSpPr>
        <p:sp>
          <p:nvSpPr>
            <p:cNvPr id="123" name="圓角矩形 78">
              <a:extLst>
                <a:ext uri="{FF2B5EF4-FFF2-40B4-BE49-F238E27FC236}">
                  <a16:creationId xmlns:a16="http://schemas.microsoft.com/office/drawing/2014/main" id="{0D7625B2-0EB7-49B8-A030-8FB95DCD86CC}"/>
                </a:ext>
              </a:extLst>
            </p:cNvPr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124" name="文字方塊 123">
              <a:extLst>
                <a:ext uri="{FF2B5EF4-FFF2-40B4-BE49-F238E27FC236}">
                  <a16:creationId xmlns:a16="http://schemas.microsoft.com/office/drawing/2014/main" id="{74EE6EFB-03FD-4182-97F5-2F258C49B5EB}"/>
                </a:ext>
              </a:extLst>
            </p:cNvPr>
            <p:cNvSpPr txBox="1"/>
            <p:nvPr/>
          </p:nvSpPr>
          <p:spPr>
            <a:xfrm>
              <a:off x="7639906" y="3978548"/>
              <a:ext cx="1800200" cy="891592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外系選修</a:t>
              </a:r>
              <a:endParaRPr lang="en-US" altLang="zh-TW" sz="1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Elective of Other Department</a:t>
              </a:r>
              <a:endParaRPr lang="zh-TW" altLang="en-US" sz="1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>
                <a:spcBef>
                  <a:spcPts val="600"/>
                </a:spcBef>
              </a:pP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【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至多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4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學分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】</a:t>
              </a:r>
            </a:p>
          </p:txBody>
        </p:sp>
      </p:grpSp>
      <p:grpSp>
        <p:nvGrpSpPr>
          <p:cNvPr id="125" name="群組 124">
            <a:extLst>
              <a:ext uri="{FF2B5EF4-FFF2-40B4-BE49-F238E27FC236}">
                <a16:creationId xmlns:a16="http://schemas.microsoft.com/office/drawing/2014/main" id="{F36F3524-B636-4FF9-AD67-31337542DF85}"/>
              </a:ext>
            </a:extLst>
          </p:cNvPr>
          <p:cNvGrpSpPr/>
          <p:nvPr/>
        </p:nvGrpSpPr>
        <p:grpSpPr>
          <a:xfrm>
            <a:off x="10237219" y="4389537"/>
            <a:ext cx="1431547" cy="1031973"/>
            <a:chOff x="7633270" y="3978548"/>
            <a:chExt cx="1806836" cy="765666"/>
          </a:xfrm>
          <a:gradFill flip="none" rotWithShape="1">
            <a:gsLst>
              <a:gs pos="20000">
                <a:schemeClr val="accent3">
                  <a:lumMod val="5000"/>
                  <a:lumOff val="95000"/>
                </a:schemeClr>
              </a:gs>
              <a:gs pos="40000">
                <a:srgbClr val="FFE6CD"/>
              </a:gs>
              <a:gs pos="100000">
                <a:srgbClr val="FFE6CD"/>
              </a:gs>
              <a:gs pos="57000">
                <a:srgbClr val="FFE6CD"/>
              </a:gs>
            </a:gsLst>
            <a:lin ang="16200000" scaled="0"/>
            <a:tileRect/>
          </a:gradFill>
        </p:grpSpPr>
        <p:sp>
          <p:nvSpPr>
            <p:cNvPr id="126" name="圓角矩形 78">
              <a:extLst>
                <a:ext uri="{FF2B5EF4-FFF2-40B4-BE49-F238E27FC236}">
                  <a16:creationId xmlns:a16="http://schemas.microsoft.com/office/drawing/2014/main" id="{423328F7-48BA-478F-A85D-AC2027217AFE}"/>
                </a:ext>
              </a:extLst>
            </p:cNvPr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127" name="文字方塊 126">
              <a:extLst>
                <a:ext uri="{FF2B5EF4-FFF2-40B4-BE49-F238E27FC236}">
                  <a16:creationId xmlns:a16="http://schemas.microsoft.com/office/drawing/2014/main" id="{536BA1EA-3140-4A5E-95C2-892F28C92158}"/>
                </a:ext>
              </a:extLst>
            </p:cNvPr>
            <p:cNvSpPr txBox="1"/>
            <p:nvPr/>
          </p:nvSpPr>
          <p:spPr>
            <a:xfrm>
              <a:off x="7639906" y="3978548"/>
              <a:ext cx="1800200" cy="46481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非醫學人文</a:t>
              </a:r>
              <a:endParaRPr lang="en-US" altLang="zh-TW" sz="1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Non-Medical Humanities</a:t>
              </a:r>
              <a:endParaRPr lang="en-US" altLang="zh-TW" sz="14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28" name="群組 127">
            <a:extLst>
              <a:ext uri="{FF2B5EF4-FFF2-40B4-BE49-F238E27FC236}">
                <a16:creationId xmlns:a16="http://schemas.microsoft.com/office/drawing/2014/main" id="{C7A1839D-4FFE-4C8D-992F-AADA6B55A1F6}"/>
              </a:ext>
            </a:extLst>
          </p:cNvPr>
          <p:cNvGrpSpPr/>
          <p:nvPr/>
        </p:nvGrpSpPr>
        <p:grpSpPr>
          <a:xfrm>
            <a:off x="5983212" y="9690136"/>
            <a:ext cx="1806836" cy="1152125"/>
            <a:chOff x="7633270" y="3978548"/>
            <a:chExt cx="1806836" cy="915094"/>
          </a:xfrm>
          <a:gradFill flip="none" rotWithShape="1">
            <a:gsLst>
              <a:gs pos="35000">
                <a:schemeClr val="accent3">
                  <a:lumMod val="5000"/>
                  <a:lumOff val="95000"/>
                </a:schemeClr>
              </a:gs>
              <a:gs pos="60000">
                <a:srgbClr val="FFDDDD"/>
              </a:gs>
              <a:gs pos="100000">
                <a:srgbClr val="FFDDDD"/>
              </a:gs>
              <a:gs pos="54000">
                <a:srgbClr val="FFDDDD"/>
              </a:gs>
            </a:gsLst>
            <a:lin ang="16200000" scaled="0"/>
            <a:tileRect/>
          </a:gradFill>
        </p:grpSpPr>
        <p:sp>
          <p:nvSpPr>
            <p:cNvPr id="131" name="圓角矩形 78">
              <a:extLst>
                <a:ext uri="{FF2B5EF4-FFF2-40B4-BE49-F238E27FC236}">
                  <a16:creationId xmlns:a16="http://schemas.microsoft.com/office/drawing/2014/main" id="{019AF161-E63F-472C-88EE-A86BCC4DABB1}"/>
                </a:ext>
              </a:extLst>
            </p:cNvPr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132" name="文字方塊 131">
              <a:extLst>
                <a:ext uri="{FF2B5EF4-FFF2-40B4-BE49-F238E27FC236}">
                  <a16:creationId xmlns:a16="http://schemas.microsoft.com/office/drawing/2014/main" id="{77E1667E-ED1A-425C-B883-5D0A454AFDE2}"/>
                </a:ext>
              </a:extLst>
            </p:cNvPr>
            <p:cNvSpPr txBox="1"/>
            <p:nvPr/>
          </p:nvSpPr>
          <p:spPr>
            <a:xfrm>
              <a:off x="7639906" y="3978548"/>
              <a:ext cx="1800200" cy="915094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領域通識</a:t>
              </a:r>
              <a:r>
                <a:rPr lang="en-US" altLang="zh-TW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+</a:t>
              </a:r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融合通識</a:t>
              </a:r>
              <a:endParaRPr lang="en-US" altLang="zh-TW" sz="1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Area Courses</a:t>
              </a:r>
              <a:r>
                <a:rPr lang="zh-TW" altLang="en-US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 </a:t>
              </a:r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&amp;</a:t>
              </a:r>
              <a:r>
                <a:rPr lang="zh-TW" altLang="en-US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 </a:t>
              </a:r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Comprehensive Courses</a:t>
              </a:r>
              <a:endParaRPr lang="zh-TW" altLang="en-US" sz="1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>
                <a:spcBef>
                  <a:spcPts val="600"/>
                </a:spcBef>
              </a:pP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【19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學分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】</a:t>
              </a:r>
              <a:endParaRPr lang="en-US" altLang="zh-TW" sz="16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</p:grpSp>
      <p:pic>
        <p:nvPicPr>
          <p:cNvPr id="75" name="圖片 74">
            <a:extLst>
              <a:ext uri="{FF2B5EF4-FFF2-40B4-BE49-F238E27FC236}">
                <a16:creationId xmlns:a16="http://schemas.microsoft.com/office/drawing/2014/main" id="{46D9543C-0124-43BC-86B5-1E4BB86811D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454" y="306140"/>
            <a:ext cx="792088" cy="792088"/>
          </a:xfrm>
          <a:prstGeom prst="rect">
            <a:avLst/>
          </a:prstGeom>
        </p:spPr>
      </p:pic>
      <p:sp>
        <p:nvSpPr>
          <p:cNvPr id="76" name="文字方塊 75">
            <a:extLst>
              <a:ext uri="{FF2B5EF4-FFF2-40B4-BE49-F238E27FC236}">
                <a16:creationId xmlns:a16="http://schemas.microsoft.com/office/drawing/2014/main" id="{C8F98B75-F319-4B9A-A3DE-0E14FCE55F36}"/>
              </a:ext>
            </a:extLst>
          </p:cNvPr>
          <p:cNvSpPr txBox="1"/>
          <p:nvPr/>
        </p:nvSpPr>
        <p:spPr>
          <a:xfrm>
            <a:off x="1080542" y="378148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8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國立成功大學醫學系</a:t>
            </a:r>
            <a:endParaRPr lang="en-US" altLang="zh-TW" sz="1800" b="1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80" name="文字方塊 79">
            <a:extLst>
              <a:ext uri="{FF2B5EF4-FFF2-40B4-BE49-F238E27FC236}">
                <a16:creationId xmlns:a16="http://schemas.microsoft.com/office/drawing/2014/main" id="{B02E2F4B-1BE2-4062-B4FB-8F14C049575B}"/>
              </a:ext>
            </a:extLst>
          </p:cNvPr>
          <p:cNvSpPr txBox="1"/>
          <p:nvPr/>
        </p:nvSpPr>
        <p:spPr>
          <a:xfrm>
            <a:off x="1080542" y="738188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School of Medicine, College of Medicine, NCKU</a:t>
            </a:r>
          </a:p>
        </p:txBody>
      </p:sp>
      <p:grpSp>
        <p:nvGrpSpPr>
          <p:cNvPr id="3" name="群組 2">
            <a:extLst>
              <a:ext uri="{FF2B5EF4-FFF2-40B4-BE49-F238E27FC236}">
                <a16:creationId xmlns:a16="http://schemas.microsoft.com/office/drawing/2014/main" id="{65F5EC48-1F7D-9B7D-C382-67763E959677}"/>
              </a:ext>
            </a:extLst>
          </p:cNvPr>
          <p:cNvGrpSpPr/>
          <p:nvPr/>
        </p:nvGrpSpPr>
        <p:grpSpPr>
          <a:xfrm>
            <a:off x="239687" y="2872162"/>
            <a:ext cx="1884553" cy="821155"/>
            <a:chOff x="7592446" y="3957850"/>
            <a:chExt cx="1843845" cy="765666"/>
          </a:xfrm>
          <a:gradFill flip="none" rotWithShape="1">
            <a:gsLst>
              <a:gs pos="76690">
                <a:srgbClr val="DBEEF4">
                  <a:lumMod val="99000"/>
                  <a:lumOff val="1000"/>
                </a:srgbClr>
              </a:gs>
              <a:gs pos="5340">
                <a:schemeClr val="accent5">
                  <a:lumMod val="5000"/>
                  <a:lumOff val="95000"/>
                </a:schemeClr>
              </a:gs>
              <a:gs pos="31000">
                <a:schemeClr val="accent5">
                  <a:lumMod val="5000"/>
                  <a:lumOff val="95000"/>
                </a:schemeClr>
              </a:gs>
              <a:gs pos="45000">
                <a:schemeClr val="accent5">
                  <a:lumMod val="20000"/>
                  <a:lumOff val="80000"/>
                </a:schemeClr>
              </a:gs>
              <a:gs pos="100000">
                <a:schemeClr val="accent5">
                  <a:lumMod val="20000"/>
                  <a:lumOff val="80000"/>
                </a:schemeClr>
              </a:gs>
              <a:gs pos="63000">
                <a:schemeClr val="accent5">
                  <a:lumMod val="20000"/>
                  <a:lumOff val="80000"/>
                </a:schemeClr>
              </a:gs>
            </a:gsLst>
            <a:lin ang="16200000" scaled="0"/>
            <a:tileRect/>
          </a:gradFill>
        </p:grpSpPr>
        <p:sp>
          <p:nvSpPr>
            <p:cNvPr id="6" name="圓角矩形 72">
              <a:extLst>
                <a:ext uri="{FF2B5EF4-FFF2-40B4-BE49-F238E27FC236}">
                  <a16:creationId xmlns:a16="http://schemas.microsoft.com/office/drawing/2014/main" id="{6A10A8E4-F7DF-04BD-DAEE-9C27AD7114B5}"/>
                </a:ext>
              </a:extLst>
            </p:cNvPr>
            <p:cNvSpPr/>
            <p:nvPr/>
          </p:nvSpPr>
          <p:spPr>
            <a:xfrm>
              <a:off x="7636091" y="3957850"/>
              <a:ext cx="1800200" cy="765666"/>
            </a:xfrm>
            <a:prstGeom prst="roundRect">
              <a:avLst/>
            </a:prstGeom>
            <a:gradFill>
              <a:gsLst>
                <a:gs pos="70000">
                  <a:srgbClr val="FFFF20"/>
                </a:gs>
                <a:gs pos="51500">
                  <a:srgbClr val="FFFF90"/>
                </a:gs>
                <a:gs pos="33000">
                  <a:schemeClr val="bg1"/>
                </a:gs>
                <a:gs pos="14000">
                  <a:schemeClr val="bg1"/>
                </a:gs>
                <a:gs pos="0">
                  <a:schemeClr val="bg1"/>
                </a:gs>
                <a:gs pos="100000">
                  <a:srgbClr val="FFFF00"/>
                </a:gs>
              </a:gsLst>
              <a:lin ang="16200000" scaled="0"/>
            </a:gra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TW"/>
              </a:defPPr>
              <a:lvl1pPr marL="0" algn="l" defTabSz="1475110" rtl="0" eaLnBrk="1" latinLnBrk="0" hangingPunct="1">
                <a:defRPr sz="29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737555" algn="l" defTabSz="1475110" rtl="0" eaLnBrk="1" latinLnBrk="0" hangingPunct="1">
                <a:defRPr sz="29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475110" algn="l" defTabSz="1475110" rtl="0" eaLnBrk="1" latinLnBrk="0" hangingPunct="1">
                <a:defRPr sz="29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2212665" algn="l" defTabSz="1475110" rtl="0" eaLnBrk="1" latinLnBrk="0" hangingPunct="1">
                <a:defRPr sz="29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950220" algn="l" defTabSz="1475110" rtl="0" eaLnBrk="1" latinLnBrk="0" hangingPunct="1">
                <a:defRPr sz="29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3687775" algn="l" defTabSz="1475110" rtl="0" eaLnBrk="1" latinLnBrk="0" hangingPunct="1">
                <a:defRPr sz="29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4425330" algn="l" defTabSz="1475110" rtl="0" eaLnBrk="1" latinLnBrk="0" hangingPunct="1">
                <a:defRPr sz="29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5162885" algn="l" defTabSz="1475110" rtl="0" eaLnBrk="1" latinLnBrk="0" hangingPunct="1">
                <a:defRPr sz="29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5900440" algn="l" defTabSz="1475110" rtl="0" eaLnBrk="1" latinLnBrk="0" hangingPunct="1">
                <a:defRPr sz="29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7" name="文字方塊 5">
              <a:extLst>
                <a:ext uri="{FF2B5EF4-FFF2-40B4-BE49-F238E27FC236}">
                  <a16:creationId xmlns:a16="http://schemas.microsoft.com/office/drawing/2014/main" id="{4172817A-C159-219D-593C-7F4710903C78}"/>
                </a:ext>
              </a:extLst>
            </p:cNvPr>
            <p:cNvSpPr txBox="1"/>
            <p:nvPr/>
          </p:nvSpPr>
          <p:spPr>
            <a:xfrm>
              <a:off x="7592446" y="3971098"/>
              <a:ext cx="1800200" cy="74079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>
              <a:defPPr>
                <a:defRPr lang="zh-TW"/>
              </a:defPPr>
              <a:lvl1pPr marL="0" algn="l" defTabSz="1475110" rtl="0" eaLnBrk="1" latinLnBrk="0" hangingPunct="1">
                <a:defRPr sz="29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37555" algn="l" defTabSz="1475110" rtl="0" eaLnBrk="1" latinLnBrk="0" hangingPunct="1">
                <a:defRPr sz="29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475110" algn="l" defTabSz="1475110" rtl="0" eaLnBrk="1" latinLnBrk="0" hangingPunct="1">
                <a:defRPr sz="29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2212665" algn="l" defTabSz="1475110" rtl="0" eaLnBrk="1" latinLnBrk="0" hangingPunct="1">
                <a:defRPr sz="29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950220" algn="l" defTabSz="1475110" rtl="0" eaLnBrk="1" latinLnBrk="0" hangingPunct="1">
                <a:defRPr sz="29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3687775" algn="l" defTabSz="1475110" rtl="0" eaLnBrk="1" latinLnBrk="0" hangingPunct="1">
                <a:defRPr sz="29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4425330" algn="l" defTabSz="1475110" rtl="0" eaLnBrk="1" latinLnBrk="0" hangingPunct="1">
                <a:defRPr sz="29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5162885" algn="l" defTabSz="1475110" rtl="0" eaLnBrk="1" latinLnBrk="0" hangingPunct="1">
                <a:defRPr sz="29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5900440" algn="l" defTabSz="1475110" rtl="0" eaLnBrk="1" latinLnBrk="0" hangingPunct="1">
                <a:defRPr sz="29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TW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81</a:t>
              </a:r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項臨床核心技能</a:t>
              </a:r>
              <a:endParaRPr lang="en-US" altLang="zh-TW" sz="1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Physical Education</a:t>
              </a:r>
            </a:p>
            <a:p>
              <a:pPr algn="ctr">
                <a:spcBef>
                  <a:spcPts val="600"/>
                </a:spcBef>
              </a:pP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【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臨床實習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】</a:t>
              </a:r>
            </a:p>
          </p:txBody>
        </p:sp>
      </p:grpSp>
      <p:cxnSp>
        <p:nvCxnSpPr>
          <p:cNvPr id="4" name="直線接點 3">
            <a:extLst>
              <a:ext uri="{FF2B5EF4-FFF2-40B4-BE49-F238E27FC236}">
                <a16:creationId xmlns:a16="http://schemas.microsoft.com/office/drawing/2014/main" id="{E2A32FAC-D67A-123F-1EFB-A95CE52043E9}"/>
              </a:ext>
            </a:extLst>
          </p:cNvPr>
          <p:cNvCxnSpPr>
            <a:cxnSpLocks/>
          </p:cNvCxnSpPr>
          <p:nvPr/>
        </p:nvCxnSpPr>
        <p:spPr>
          <a:xfrm flipV="1">
            <a:off x="1076118" y="2542227"/>
            <a:ext cx="2306840" cy="5787"/>
          </a:xfrm>
          <a:prstGeom prst="line">
            <a:avLst/>
          </a:prstGeom>
          <a:ln w="19050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39685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356</TotalTime>
  <Words>415</Words>
  <Application>Microsoft Office PowerPoint</Application>
  <PresentationFormat>自訂</PresentationFormat>
  <Paragraphs>87</Paragraphs>
  <Slides>1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7" baseType="lpstr">
      <vt:lpstr>標楷體</vt:lpstr>
      <vt:lpstr>Arial</vt:lpstr>
      <vt:lpstr>Calibri</vt:lpstr>
      <vt:lpstr>Times New Roman</vt:lpstr>
      <vt:lpstr>Wingdings 2</vt:lpstr>
      <vt:lpstr>Office 佈景主題</vt:lpstr>
      <vt:lpstr>PowerPoint 簡報</vt:lpstr>
    </vt:vector>
  </TitlesOfParts>
  <Company>NCKU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Admin</dc:creator>
  <cp:lastModifiedBy>黃郁喬</cp:lastModifiedBy>
  <cp:revision>70</cp:revision>
  <cp:lastPrinted>2021-08-20T01:42:01Z</cp:lastPrinted>
  <dcterms:created xsi:type="dcterms:W3CDTF">2019-10-18T02:43:53Z</dcterms:created>
  <dcterms:modified xsi:type="dcterms:W3CDTF">2025-08-06T02:52:55Z</dcterms:modified>
</cp:coreProperties>
</file>